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4" r:id="rId1"/>
  </p:sldMasterIdLst>
  <p:notesMasterIdLst>
    <p:notesMasterId r:id="rId26"/>
  </p:notesMasterIdLst>
  <p:sldIdLst>
    <p:sldId id="256" r:id="rId2"/>
    <p:sldId id="257" r:id="rId3"/>
    <p:sldId id="258" r:id="rId4"/>
    <p:sldId id="278" r:id="rId5"/>
    <p:sldId id="279" r:id="rId6"/>
    <p:sldId id="280" r:id="rId7"/>
    <p:sldId id="281" r:id="rId8"/>
    <p:sldId id="301" r:id="rId9"/>
    <p:sldId id="302" r:id="rId10"/>
    <p:sldId id="283" r:id="rId11"/>
    <p:sldId id="299" r:id="rId12"/>
    <p:sldId id="285" r:id="rId13"/>
    <p:sldId id="286" r:id="rId14"/>
    <p:sldId id="290" r:id="rId15"/>
    <p:sldId id="304" r:id="rId16"/>
    <p:sldId id="300" r:id="rId17"/>
    <p:sldId id="293" r:id="rId18"/>
    <p:sldId id="291" r:id="rId19"/>
    <p:sldId id="295" r:id="rId20"/>
    <p:sldId id="303" r:id="rId21"/>
    <p:sldId id="292" r:id="rId22"/>
    <p:sldId id="263" r:id="rId23"/>
    <p:sldId id="274" r:id="rId24"/>
    <p:sldId id="294" r:id="rId25"/>
  </p:sldIdLst>
  <p:sldSz cx="9144000" cy="5143500" type="screen16x9"/>
  <p:notesSz cx="6858000" cy="9144000"/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F8F8"/>
    <a:srgbClr val="79B51C"/>
    <a:srgbClr val="C0C0C0"/>
    <a:srgbClr val="FF0000"/>
    <a:srgbClr val="83BC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0651C3A-4460-11DB-9652-00E08161165F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985" autoAdjust="0"/>
    <p:restoredTop sz="74074" autoAdjust="0"/>
  </p:normalViewPr>
  <p:slideViewPr>
    <p:cSldViewPr>
      <p:cViewPr varScale="1">
        <p:scale>
          <a:sx n="74" d="100"/>
          <a:sy n="74" d="100"/>
        </p:scale>
        <p:origin x="1410" y="5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-96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 noRot="1" noChangeAspect="1"/>
          </p:cNvSpPr>
          <p:nvPr>
            <p:ph type="sldImg" idx="2"/>
          </p:nvPr>
        </p:nvSpPr>
        <p:spPr>
          <a:xfrm>
            <a:off x="381187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" name="Shape 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 sz="1100"/>
            </a:lvl1pPr>
            <a:lvl2pPr>
              <a:spcBef>
                <a:spcPts val="0"/>
              </a:spcBef>
              <a:defRPr sz="1100"/>
            </a:lvl2pPr>
            <a:lvl3pPr>
              <a:spcBef>
                <a:spcPts val="0"/>
              </a:spcBef>
              <a:defRPr sz="1100"/>
            </a:lvl3pPr>
            <a:lvl4pPr>
              <a:spcBef>
                <a:spcPts val="0"/>
              </a:spcBef>
              <a:defRPr sz="1100"/>
            </a:lvl4pPr>
            <a:lvl5pPr>
              <a:spcBef>
                <a:spcPts val="0"/>
              </a:spcBef>
              <a:defRPr sz="1100"/>
            </a:lvl5pPr>
            <a:lvl6pPr>
              <a:spcBef>
                <a:spcPts val="0"/>
              </a:spcBef>
              <a:defRPr sz="1100"/>
            </a:lvl6pPr>
            <a:lvl7pPr>
              <a:spcBef>
                <a:spcPts val="0"/>
              </a:spcBef>
              <a:defRPr sz="1100"/>
            </a:lvl7pPr>
            <a:lvl8pPr>
              <a:spcBef>
                <a:spcPts val="0"/>
              </a:spcBef>
              <a:defRPr sz="1100"/>
            </a:lvl8pPr>
            <a:lvl9pPr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76001161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4" name="Shape 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de-DE" dirty="0" err="1" smtClean="0"/>
              <a:t>Aim</a:t>
            </a:r>
            <a:r>
              <a:rPr lang="de-DE" dirty="0" smtClean="0"/>
              <a:t>: </a:t>
            </a:r>
            <a:r>
              <a:rPr lang="de" baseline="0" dirty="0" smtClean="0"/>
              <a:t>implement a function in the web tool of microm </a:t>
            </a:r>
            <a:r>
              <a:rPr lang="de" baseline="0" dirty="0" smtClean="0">
                <a:sym typeface="Wingdings" panose="05000000000000000000" pitchFamily="2" charset="2"/>
              </a:rPr>
              <a:t> customers can do marketing analysis </a:t>
            </a:r>
            <a:r>
              <a:rPr lang="de" baseline="0" dirty="0" smtClean="0">
                <a:sym typeface="Wingdings" panose="05000000000000000000" pitchFamily="2" charset="2"/>
              </a:rPr>
              <a:t>there</a:t>
            </a:r>
          </a:p>
          <a:p>
            <a:pPr rtl="0">
              <a:spcBef>
                <a:spcPts val="0"/>
              </a:spcBef>
              <a:buNone/>
            </a:pPr>
            <a:r>
              <a:rPr lang="de-DE" baseline="0" dirty="0" smtClean="0">
                <a:sym typeface="Wingdings" panose="05000000000000000000" pitchFamily="2" charset="2"/>
              </a:rPr>
              <a:t>M</a:t>
            </a:r>
            <a:r>
              <a:rPr lang="de" baseline="0" dirty="0" smtClean="0">
                <a:sym typeface="Wingdings" panose="05000000000000000000" pitchFamily="2" charset="2"/>
              </a:rPr>
              <a:t>icrom: geomarketing company</a:t>
            </a:r>
            <a:endParaRPr lang="de" dirty="0"/>
          </a:p>
        </p:txBody>
      </p:sp>
    </p:spTree>
    <p:extLst>
      <p:ext uri="{BB962C8B-B14F-4D97-AF65-F5344CB8AC3E}">
        <p14:creationId xmlns:p14="http://schemas.microsoft.com/office/powerpoint/2010/main" val="21972565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171450" indent="-171450">
              <a:spcBef>
                <a:spcPts val="0"/>
              </a:spcBef>
              <a:buFontTx/>
              <a:buChar char="-"/>
            </a:pPr>
            <a:r>
              <a:rPr lang="de-DE" baseline="0" dirty="0" err="1" smtClean="0"/>
              <a:t>Criteria</a:t>
            </a:r>
            <a:r>
              <a:rPr lang="de-DE" baseline="0" dirty="0" smtClean="0"/>
              <a:t> like </a:t>
            </a:r>
            <a:r>
              <a:rPr lang="de-DE" baseline="0" dirty="0" err="1" smtClean="0"/>
              <a:t>purchasing</a:t>
            </a:r>
            <a:r>
              <a:rPr lang="de-DE" baseline="0" dirty="0" smtClean="0"/>
              <a:t> power </a:t>
            </a:r>
            <a:r>
              <a:rPr lang="de-DE" baseline="0" dirty="0" err="1" smtClean="0"/>
              <a:t>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number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households</a:t>
            </a:r>
            <a:endParaRPr lang="de-DE" baseline="0" dirty="0" smtClean="0"/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 dirty="0" smtClean="0"/>
              <a:t>Not </a:t>
            </a:r>
            <a:r>
              <a:rPr lang="de-DE" dirty="0" err="1" smtClean="0"/>
              <a:t>balanced</a:t>
            </a:r>
            <a:r>
              <a:rPr lang="de-DE" dirty="0" smtClean="0"/>
              <a:t>:</a:t>
            </a:r>
            <a:r>
              <a:rPr lang="de-DE" baseline="0" dirty="0" smtClean="0"/>
              <a:t> </a:t>
            </a:r>
            <a:r>
              <a:rPr lang="de-DE" baseline="0" dirty="0" err="1" smtClean="0"/>
              <a:t>using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threshold</a:t>
            </a:r>
            <a:endParaRPr lang="de-DE" baseline="0" dirty="0" smtClean="0"/>
          </a:p>
          <a:p>
            <a:pPr marL="171450" indent="-171450">
              <a:spcBef>
                <a:spcPts val="0"/>
              </a:spcBef>
              <a:buFontTx/>
              <a:buChar char="-"/>
            </a:pPr>
            <a:r>
              <a:rPr lang="de-DE" baseline="0" dirty="0" err="1" smtClean="0"/>
              <a:t>Possibility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weight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criterias</a:t>
            </a:r>
            <a:r>
              <a:rPr lang="de-DE" baseline="0" dirty="0" smtClean="0"/>
              <a:t> like </a:t>
            </a:r>
            <a:r>
              <a:rPr lang="de-DE" baseline="0" dirty="0" err="1" smtClean="0"/>
              <a:t>compactness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balance</a:t>
            </a:r>
            <a:endParaRPr lang="de-DE" baseline="0" dirty="0" smtClean="0"/>
          </a:p>
        </p:txBody>
      </p:sp>
    </p:spTree>
    <p:extLst>
      <p:ext uri="{BB962C8B-B14F-4D97-AF65-F5344CB8AC3E}">
        <p14:creationId xmlns:p14="http://schemas.microsoft.com/office/powerpoint/2010/main" val="22672357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171450" indent="-171450">
              <a:spcBef>
                <a:spcPts val="0"/>
              </a:spcBef>
              <a:buFontTx/>
              <a:buChar char="-"/>
            </a:pPr>
            <a:endParaRPr lang="de-DE" baseline="0" dirty="0" smtClean="0"/>
          </a:p>
        </p:txBody>
      </p:sp>
    </p:spTree>
    <p:extLst>
      <p:ext uri="{BB962C8B-B14F-4D97-AF65-F5344CB8AC3E}">
        <p14:creationId xmlns:p14="http://schemas.microsoft.com/office/powerpoint/2010/main" val="313879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171450" indent="-171450">
              <a:spcBef>
                <a:spcPts val="0"/>
              </a:spcBef>
              <a:buFontTx/>
              <a:buChar char="-"/>
            </a:pPr>
            <a:r>
              <a:rPr lang="de-DE" dirty="0" err="1" smtClean="0"/>
              <a:t>Approaches</a:t>
            </a:r>
            <a:r>
              <a:rPr lang="de-DE" dirty="0" smtClean="0"/>
              <a:t> </a:t>
            </a:r>
            <a:r>
              <a:rPr lang="de-DE" dirty="0" err="1" smtClean="0"/>
              <a:t>developed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me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through</a:t>
            </a:r>
            <a:r>
              <a:rPr lang="de-DE" dirty="0" smtClean="0"/>
              <a:t> </a:t>
            </a:r>
            <a:r>
              <a:rPr lang="de-DE" dirty="0" err="1" smtClean="0"/>
              <a:t>ideas</a:t>
            </a:r>
            <a:r>
              <a:rPr lang="de-DE" dirty="0" smtClean="0"/>
              <a:t> </a:t>
            </a:r>
            <a:r>
              <a:rPr lang="de-DE" dirty="0" err="1" smtClean="0"/>
              <a:t>from</a:t>
            </a:r>
            <a:r>
              <a:rPr lang="de-DE" dirty="0" smtClean="0"/>
              <a:t> </a:t>
            </a:r>
            <a:r>
              <a:rPr lang="de-DE" dirty="0" err="1" smtClean="0"/>
              <a:t>employees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microm</a:t>
            </a:r>
            <a:endParaRPr lang="de-DE" dirty="0" smtClean="0"/>
          </a:p>
          <a:p>
            <a:pPr marL="171450" indent="-171450">
              <a:spcBef>
                <a:spcPts val="0"/>
              </a:spcBef>
              <a:buFontTx/>
              <a:buChar char="-"/>
            </a:pPr>
            <a:r>
              <a:rPr lang="de-DE" dirty="0" smtClean="0"/>
              <a:t>Just </a:t>
            </a:r>
            <a:r>
              <a:rPr lang="de-DE" dirty="0" err="1" smtClean="0"/>
              <a:t>few</a:t>
            </a:r>
            <a:r>
              <a:rPr lang="de-DE" dirty="0" smtClean="0"/>
              <a:t> </a:t>
            </a:r>
            <a:r>
              <a:rPr lang="de-DE" dirty="0" err="1" smtClean="0"/>
              <a:t>number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existing</a:t>
            </a:r>
            <a:r>
              <a:rPr lang="de-DE" baseline="0" dirty="0" smtClean="0"/>
              <a:t> </a:t>
            </a:r>
            <a:r>
              <a:rPr lang="de-DE" baseline="0" dirty="0" smtClean="0">
                <a:sym typeface="Wingdings" panose="05000000000000000000" pitchFamily="2" charset="2"/>
              </a:rPr>
              <a:t> not </a:t>
            </a:r>
            <a:r>
              <a:rPr lang="de-DE" baseline="0" dirty="0" err="1" smtClean="0">
                <a:sym typeface="Wingdings" panose="05000000000000000000" pitchFamily="2" charset="2"/>
              </a:rPr>
              <a:t>available</a:t>
            </a:r>
            <a:r>
              <a:rPr lang="de-DE" baseline="0" dirty="0" smtClean="0">
                <a:sym typeface="Wingdings" panose="05000000000000000000" pitchFamily="2" charset="2"/>
              </a:rPr>
              <a:t>  </a:t>
            </a:r>
            <a:r>
              <a:rPr lang="de-DE" baseline="0" dirty="0" err="1" smtClean="0">
                <a:sym typeface="Wingdings" panose="05000000000000000000" pitchFamily="2" charset="2"/>
              </a:rPr>
              <a:t>companies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sell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for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lot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money</a:t>
            </a:r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val="32118505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171450" indent="-171450">
              <a:spcBef>
                <a:spcPts val="0"/>
              </a:spcBef>
              <a:buFontTx/>
              <a:buChar char="-"/>
            </a:pPr>
            <a:r>
              <a:rPr lang="de-DE" dirty="0" smtClean="0"/>
              <a:t>Data </a:t>
            </a:r>
            <a:r>
              <a:rPr lang="de-DE" dirty="0" err="1" smtClean="0"/>
              <a:t>as</a:t>
            </a:r>
            <a:r>
              <a:rPr lang="de-DE" dirty="0" smtClean="0"/>
              <a:t> Input</a:t>
            </a:r>
          </a:p>
          <a:p>
            <a:pPr marL="171450" indent="-171450">
              <a:spcBef>
                <a:spcPts val="0"/>
              </a:spcBef>
              <a:buFontTx/>
              <a:buChar char="-"/>
            </a:pPr>
            <a:r>
              <a:rPr lang="de-DE" dirty="0" smtClean="0"/>
              <a:t>Area </a:t>
            </a:r>
            <a:r>
              <a:rPr lang="de-DE" dirty="0" err="1" smtClean="0"/>
              <a:t>postzip</a:t>
            </a:r>
            <a:r>
              <a:rPr lang="de-DE" dirty="0" smtClean="0"/>
              <a:t> geometries</a:t>
            </a:r>
          </a:p>
          <a:p>
            <a:pPr marL="171450" indent="-171450">
              <a:spcBef>
                <a:spcPts val="0"/>
              </a:spcBef>
              <a:buFontTx/>
              <a:buChar char="-"/>
            </a:pPr>
            <a:r>
              <a:rPr lang="de-DE" dirty="0" smtClean="0"/>
              <a:t>SPK</a:t>
            </a:r>
            <a:r>
              <a:rPr lang="de-DE" baseline="0" dirty="0" smtClean="0"/>
              <a:t> </a:t>
            </a:r>
            <a:r>
              <a:rPr lang="de-DE" baseline="0" dirty="0" err="1" smtClean="0"/>
              <a:t>locations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work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with</a:t>
            </a:r>
            <a:r>
              <a:rPr lang="de-DE" baseline="0" dirty="0" smtClean="0"/>
              <a:t> real </a:t>
            </a:r>
            <a:r>
              <a:rPr lang="de-DE" baseline="0" dirty="0" err="1" smtClean="0"/>
              <a:t>data</a:t>
            </a:r>
            <a:endParaRPr lang="de-DE" dirty="0" smtClean="0"/>
          </a:p>
          <a:p>
            <a:pPr marL="171450" indent="-171450">
              <a:spcBef>
                <a:spcPts val="0"/>
              </a:spcBef>
              <a:buFontTx/>
              <a:buChar char="-"/>
            </a:pPr>
            <a:r>
              <a:rPr lang="de-DE" dirty="0" err="1" smtClean="0"/>
              <a:t>Algorithm</a:t>
            </a:r>
            <a:r>
              <a:rPr lang="de-DE" dirty="0" smtClean="0"/>
              <a:t> </a:t>
            </a:r>
            <a:r>
              <a:rPr lang="de-DE" dirty="0" err="1" smtClean="0"/>
              <a:t>implemented</a:t>
            </a:r>
            <a:r>
              <a:rPr lang="de-DE" baseline="0" dirty="0" smtClean="0"/>
              <a:t> in </a:t>
            </a:r>
            <a:r>
              <a:rPr lang="de-DE" baseline="0" dirty="0" err="1" smtClean="0"/>
              <a:t>eclipse</a:t>
            </a:r>
            <a:endParaRPr lang="de-DE" baseline="0" dirty="0" smtClean="0"/>
          </a:p>
          <a:p>
            <a:pPr marL="171450" indent="-171450">
              <a:spcBef>
                <a:spcPts val="0"/>
              </a:spcBef>
              <a:buFontTx/>
              <a:buChar char="-"/>
            </a:pPr>
            <a:r>
              <a:rPr lang="de-DE" baseline="0" dirty="0" err="1" smtClean="0"/>
              <a:t>Uses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PostgreSQL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database</a:t>
            </a:r>
            <a:endParaRPr lang="de-DE" baseline="0" dirty="0" smtClean="0"/>
          </a:p>
          <a:p>
            <a:pPr marL="171450" indent="-171450">
              <a:spcBef>
                <a:spcPts val="0"/>
              </a:spcBef>
              <a:buFontTx/>
              <a:buChar char="-"/>
            </a:pPr>
            <a:r>
              <a:rPr lang="de-DE" baseline="0" dirty="0" err="1" smtClean="0"/>
              <a:t>Implemented</a:t>
            </a:r>
            <a:r>
              <a:rPr lang="de-DE" baseline="0" dirty="0" smtClean="0"/>
              <a:t> in JAVA</a:t>
            </a:r>
          </a:p>
          <a:p>
            <a:pPr marL="171450" indent="-171450">
              <a:spcBef>
                <a:spcPts val="0"/>
              </a:spcBef>
              <a:buFontTx/>
              <a:buChar char="-"/>
            </a:pPr>
            <a:r>
              <a:rPr lang="de-DE" baseline="0" dirty="0" err="1" smtClean="0"/>
              <a:t>JavaFX</a:t>
            </a:r>
            <a:r>
              <a:rPr lang="de-DE" baseline="0" dirty="0" smtClean="0"/>
              <a:t> GUI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microm</a:t>
            </a:r>
            <a:endParaRPr lang="de-DE" baseline="0" dirty="0" smtClean="0"/>
          </a:p>
          <a:p>
            <a:pPr marL="171450" indent="-171450">
              <a:spcBef>
                <a:spcPts val="0"/>
              </a:spcBef>
              <a:buFontTx/>
              <a:buChar char="-"/>
            </a:pPr>
            <a:r>
              <a:rPr lang="de-DE" baseline="0" dirty="0" err="1" smtClean="0"/>
              <a:t>Results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saved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shapefiles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visualizing</a:t>
            </a:r>
            <a:r>
              <a:rPr lang="de-DE" baseline="0" dirty="0" smtClean="0"/>
              <a:t>; </a:t>
            </a:r>
            <a:r>
              <a:rPr lang="de-DE" baseline="0" dirty="0" err="1" smtClean="0"/>
              <a:t>shown</a:t>
            </a:r>
            <a:r>
              <a:rPr lang="de-DE" baseline="0" dirty="0" smtClean="0"/>
              <a:t> in QGIS</a:t>
            </a:r>
          </a:p>
          <a:p>
            <a:pPr marL="0" indent="0">
              <a:spcBef>
                <a:spcPts val="0"/>
              </a:spcBef>
              <a:buFontTx/>
              <a:buNone/>
            </a:pPr>
            <a:endParaRPr lang="de-DE" baseline="0" dirty="0" smtClean="0"/>
          </a:p>
        </p:txBody>
      </p:sp>
    </p:spTree>
    <p:extLst>
      <p:ext uri="{BB962C8B-B14F-4D97-AF65-F5344CB8AC3E}">
        <p14:creationId xmlns:p14="http://schemas.microsoft.com/office/powerpoint/2010/main" val="12506719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171450" indent="-171450">
              <a:spcBef>
                <a:spcPts val="0"/>
              </a:spcBef>
              <a:buFontTx/>
              <a:buChar char="-"/>
            </a:pPr>
            <a:r>
              <a:rPr lang="de-DE" dirty="0" smtClean="0"/>
              <a:t>8 different </a:t>
            </a:r>
            <a:r>
              <a:rPr lang="de-DE" dirty="0" err="1" smtClean="0"/>
              <a:t>algorithms</a:t>
            </a:r>
            <a:r>
              <a:rPr lang="de-DE" dirty="0" smtClean="0"/>
              <a:t> </a:t>
            </a:r>
            <a:r>
              <a:rPr lang="de-DE" dirty="0" err="1" smtClean="0"/>
              <a:t>implemented</a:t>
            </a:r>
            <a:endParaRPr lang="de-DE" dirty="0" smtClean="0"/>
          </a:p>
          <a:p>
            <a:pPr marL="171450" indent="-171450">
              <a:spcBef>
                <a:spcPts val="0"/>
              </a:spcBef>
              <a:buFontTx/>
              <a:buChar char="-"/>
            </a:pPr>
            <a:r>
              <a:rPr lang="de-DE" dirty="0" err="1" smtClean="0"/>
              <a:t>Compared</a:t>
            </a:r>
            <a:r>
              <a:rPr lang="de-DE" dirty="0" smtClean="0"/>
              <a:t> </a:t>
            </a:r>
            <a:r>
              <a:rPr lang="de-DE" dirty="0" err="1" smtClean="0"/>
              <a:t>considering</a:t>
            </a:r>
            <a:r>
              <a:rPr lang="de-DE" dirty="0" smtClean="0"/>
              <a:t> </a:t>
            </a:r>
            <a:r>
              <a:rPr lang="de-DE" dirty="0" err="1" smtClean="0"/>
              <a:t>runtime</a:t>
            </a:r>
            <a:r>
              <a:rPr lang="de-DE" dirty="0" smtClean="0"/>
              <a:t>, </a:t>
            </a:r>
            <a:r>
              <a:rPr lang="de-DE" dirty="0" err="1" smtClean="0"/>
              <a:t>compactness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distribution</a:t>
            </a:r>
            <a:endParaRPr lang="de-DE" dirty="0" smtClean="0"/>
          </a:p>
          <a:p>
            <a:pPr marL="171450" indent="-171450">
              <a:spcBef>
                <a:spcPts val="0"/>
              </a:spcBef>
              <a:buFontTx/>
              <a:buChar char="-"/>
            </a:pPr>
            <a:r>
              <a:rPr lang="de-DE" dirty="0" smtClean="0"/>
              <a:t>Compactness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using</a:t>
            </a:r>
            <a:r>
              <a:rPr lang="de-DE" baseline="0" dirty="0" smtClean="0"/>
              <a:t> Cox </a:t>
            </a:r>
            <a:r>
              <a:rPr lang="de-DE" baseline="0" dirty="0" err="1" smtClean="0"/>
              <a:t>compactness</a:t>
            </a:r>
            <a:r>
              <a:rPr lang="de-DE" baseline="0" dirty="0" smtClean="0"/>
              <a:t> rate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 baseline="0" dirty="0" smtClean="0"/>
              <a:t>Distribution </a:t>
            </a:r>
            <a:r>
              <a:rPr lang="de-DE" baseline="0" dirty="0" err="1" smtClean="0"/>
              <a:t>using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variance</a:t>
            </a:r>
            <a:endParaRPr lang="de-DE" dirty="0" smtClean="0"/>
          </a:p>
          <a:p>
            <a:pPr marL="0" indent="0">
              <a:spcBef>
                <a:spcPts val="0"/>
              </a:spcBef>
              <a:buFontTx/>
              <a:buNone/>
            </a:pPr>
            <a:endParaRPr lang="de-DE" baseline="0" dirty="0" smtClean="0"/>
          </a:p>
          <a:p>
            <a:pPr marL="171450" indent="-171450">
              <a:spcBef>
                <a:spcPts val="0"/>
              </a:spcBef>
              <a:buFontTx/>
              <a:buChar char="-"/>
            </a:pPr>
            <a:endParaRPr lang="de-DE" dirty="0" smtClean="0"/>
          </a:p>
          <a:p>
            <a:pPr marL="0" indent="0">
              <a:spcBef>
                <a:spcPts val="0"/>
              </a:spcBef>
              <a:buFontTx/>
              <a:buNone/>
            </a:pPr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val="2325503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171450" indent="-171450">
              <a:spcBef>
                <a:spcPts val="0"/>
              </a:spcBef>
              <a:buFontTx/>
              <a:buChar char="-"/>
            </a:pPr>
            <a:r>
              <a:rPr lang="de-DE" dirty="0" smtClean="0"/>
              <a:t>Different </a:t>
            </a:r>
            <a:r>
              <a:rPr lang="de-DE" dirty="0" err="1" smtClean="0"/>
              <a:t>approaches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considering</a:t>
            </a:r>
            <a:r>
              <a:rPr lang="de-DE" baseline="0" dirty="0" smtClean="0"/>
              <a:t> different </a:t>
            </a:r>
            <a:r>
              <a:rPr lang="de-DE" baseline="0" dirty="0" err="1" smtClean="0"/>
              <a:t>criterias</a:t>
            </a:r>
            <a:endParaRPr lang="de-DE" baseline="0" dirty="0" smtClean="0"/>
          </a:p>
          <a:p>
            <a:pPr marL="171450" indent="-171450">
              <a:spcBef>
                <a:spcPts val="0"/>
              </a:spcBef>
              <a:buFontTx/>
              <a:buChar char="-"/>
            </a:pPr>
            <a:r>
              <a:rPr lang="de-DE" baseline="0" dirty="0" err="1" smtClean="0"/>
              <a:t>JustDist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example</a:t>
            </a:r>
            <a:r>
              <a:rPr lang="de-DE" baseline="0" dirty="0" smtClean="0"/>
              <a:t>: </a:t>
            </a:r>
            <a:r>
              <a:rPr lang="de-DE" baseline="0" dirty="0" err="1" smtClean="0"/>
              <a:t>location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gets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nearest</a:t>
            </a:r>
            <a:r>
              <a:rPr lang="de-DE" baseline="0" dirty="0" smtClean="0"/>
              <a:t> geometries</a:t>
            </a:r>
          </a:p>
          <a:p>
            <a:pPr marL="171450" indent="-171450">
              <a:spcBef>
                <a:spcPts val="0"/>
              </a:spcBef>
              <a:buFontTx/>
              <a:buChar char="-"/>
            </a:pPr>
            <a:r>
              <a:rPr lang="de-DE" baseline="0" dirty="0" smtClean="0"/>
              <a:t>Problem: </a:t>
            </a:r>
            <a:r>
              <a:rPr lang="de-DE" baseline="0" dirty="0" err="1" smtClean="0"/>
              <a:t>considering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dist</a:t>
            </a:r>
            <a:r>
              <a:rPr lang="de-DE" baseline="0" dirty="0" smtClean="0"/>
              <a:t>, but not </a:t>
            </a:r>
            <a:r>
              <a:rPr lang="de-DE" baseline="0" dirty="0" err="1" smtClean="0"/>
              <a:t>criteria</a:t>
            </a:r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val="8548423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indent="0">
              <a:spcBef>
                <a:spcPts val="0"/>
              </a:spcBef>
              <a:buFontTx/>
              <a:buNone/>
            </a:pPr>
            <a:r>
              <a:rPr lang="de-DE" baseline="0" dirty="0" smtClean="0"/>
              <a:t>- </a:t>
            </a:r>
            <a:r>
              <a:rPr lang="de-DE" dirty="0" err="1" smtClean="0"/>
              <a:t>DistCrit</a:t>
            </a:r>
            <a:r>
              <a:rPr lang="de-DE" dirty="0" smtClean="0"/>
              <a:t>: </a:t>
            </a:r>
            <a:r>
              <a:rPr lang="de-DE" dirty="0" err="1" smtClean="0"/>
              <a:t>first</a:t>
            </a:r>
            <a:r>
              <a:rPr lang="de-DE" dirty="0" smtClean="0"/>
              <a:t> </a:t>
            </a:r>
            <a:r>
              <a:rPr lang="de-DE" dirty="0" err="1" smtClean="0"/>
              <a:t>JustDist</a:t>
            </a:r>
            <a:r>
              <a:rPr lang="de-DE" dirty="0" smtClean="0"/>
              <a:t> </a:t>
            </a:r>
            <a:r>
              <a:rPr lang="de-DE" dirty="0" err="1" smtClean="0"/>
              <a:t>applied</a:t>
            </a:r>
            <a:endParaRPr lang="de-DE" dirty="0" smtClean="0"/>
          </a:p>
          <a:p>
            <a:pPr marL="171450" indent="-171450">
              <a:spcBef>
                <a:spcPts val="0"/>
              </a:spcBef>
              <a:buFontTx/>
              <a:buChar char="-"/>
            </a:pPr>
            <a:r>
              <a:rPr lang="de-DE" baseline="0" dirty="0" err="1" smtClean="0"/>
              <a:t>Than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rearranging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until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balanced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distribution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household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numbers</a:t>
            </a:r>
            <a:endParaRPr lang="de-DE" baseline="0" dirty="0" smtClean="0"/>
          </a:p>
          <a:p>
            <a:pPr marL="171450" indent="-171450">
              <a:spcBef>
                <a:spcPts val="0"/>
              </a:spcBef>
              <a:buFontTx/>
              <a:buChar char="-"/>
            </a:pP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remove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problem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justDist</a:t>
            </a:r>
            <a:endParaRPr lang="de-DE" baseline="0" dirty="0" smtClean="0"/>
          </a:p>
          <a:p>
            <a:pPr marL="171450" indent="-171450">
              <a:spcBef>
                <a:spcPts val="0"/>
              </a:spcBef>
              <a:buFontTx/>
              <a:buChar char="-"/>
            </a:pPr>
            <a:endParaRPr lang="de-DE" baseline="0" dirty="0" smtClean="0"/>
          </a:p>
          <a:p>
            <a:pPr marL="171450" indent="-171450">
              <a:spcBef>
                <a:spcPts val="0"/>
              </a:spcBef>
              <a:buFontTx/>
              <a:buChar char="-"/>
            </a:pPr>
            <a:r>
              <a:rPr lang="de-DE" baseline="0" dirty="0" smtClean="0"/>
              <a:t>Best </a:t>
            </a:r>
            <a:r>
              <a:rPr lang="de-DE" baseline="0" dirty="0" err="1" smtClean="0"/>
              <a:t>one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caused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by</a:t>
            </a:r>
            <a:r>
              <a:rPr lang="de-DE" baseline="0" dirty="0" smtClean="0"/>
              <a:t>:</a:t>
            </a:r>
          </a:p>
          <a:p>
            <a:pPr marL="171450" indent="-171450">
              <a:spcBef>
                <a:spcPts val="0"/>
              </a:spcBef>
              <a:buFontTx/>
              <a:buChar char="-"/>
            </a:pPr>
            <a:r>
              <a:rPr lang="de-DE" baseline="0" dirty="0" err="1" smtClean="0"/>
              <a:t>balanced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criteria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threshold</a:t>
            </a:r>
            <a:endParaRPr lang="de-DE" baseline="0" dirty="0" smtClean="0"/>
          </a:p>
          <a:p>
            <a:pPr marL="171450" indent="-171450">
              <a:spcBef>
                <a:spcPts val="0"/>
              </a:spcBef>
              <a:buFontTx/>
              <a:buChar char="-"/>
            </a:pPr>
            <a:r>
              <a:rPr lang="de-DE" baseline="0" dirty="0" smtClean="0"/>
              <a:t>Best </a:t>
            </a:r>
            <a:r>
              <a:rPr lang="de-DE" baseline="0" dirty="0" err="1" smtClean="0"/>
              <a:t>compactness</a:t>
            </a:r>
            <a:r>
              <a:rPr lang="de-DE" baseline="0" dirty="0" smtClean="0"/>
              <a:t> rate</a:t>
            </a:r>
          </a:p>
          <a:p>
            <a:pPr marL="171450" indent="-171450">
              <a:spcBef>
                <a:spcPts val="0"/>
              </a:spcBef>
              <a:buFontTx/>
              <a:buChar char="-"/>
            </a:pPr>
            <a:r>
              <a:rPr lang="de-DE" baseline="0" dirty="0" err="1" smtClean="0"/>
              <a:t>Uses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threshold</a:t>
            </a:r>
            <a:r>
              <a:rPr lang="de-DE" baseline="0" dirty="0" smtClean="0"/>
              <a:t>: not </a:t>
            </a:r>
            <a:r>
              <a:rPr lang="de-DE" baseline="0" dirty="0" err="1" smtClean="0"/>
              <a:t>as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much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extensions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necessary</a:t>
            </a:r>
            <a:endParaRPr lang="de-DE" baseline="0" dirty="0" smtClean="0"/>
          </a:p>
        </p:txBody>
      </p:sp>
    </p:spTree>
    <p:extLst>
      <p:ext uri="{BB962C8B-B14F-4D97-AF65-F5344CB8AC3E}">
        <p14:creationId xmlns:p14="http://schemas.microsoft.com/office/powerpoint/2010/main" val="20771810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171450" indent="-171450">
              <a:spcBef>
                <a:spcPts val="0"/>
              </a:spcBef>
              <a:buFontTx/>
              <a:buChar char="-"/>
            </a:pPr>
            <a:r>
              <a:rPr lang="de-DE" dirty="0" smtClean="0"/>
              <a:t>Applied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area</a:t>
            </a:r>
            <a:r>
              <a:rPr lang="de-DE" dirty="0" smtClean="0"/>
              <a:t> </a:t>
            </a:r>
            <a:r>
              <a:rPr lang="de-DE" dirty="0" err="1" smtClean="0"/>
              <a:t>segmentation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some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extensions</a:t>
            </a:r>
            <a:endParaRPr lang="de-DE" baseline="0" dirty="0" smtClean="0"/>
          </a:p>
          <a:p>
            <a:pPr marL="171450" indent="-171450">
              <a:spcBef>
                <a:spcPts val="0"/>
              </a:spcBef>
              <a:buFontTx/>
              <a:buChar char="-"/>
            </a:pPr>
            <a:r>
              <a:rPr lang="de-DE" dirty="0" err="1" smtClean="0"/>
              <a:t>Balanced</a:t>
            </a:r>
            <a:r>
              <a:rPr lang="de-DE" dirty="0" smtClean="0"/>
              <a:t> </a:t>
            </a:r>
            <a:r>
              <a:rPr lang="de-DE" dirty="0" err="1" smtClean="0"/>
              <a:t>criteria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threshold</a:t>
            </a:r>
            <a:r>
              <a:rPr lang="de-DE" dirty="0" smtClean="0"/>
              <a:t> </a:t>
            </a:r>
            <a:r>
              <a:rPr lang="de-DE" dirty="0" smtClean="0">
                <a:sym typeface="Wingdings" panose="05000000000000000000" pitchFamily="2" charset="2"/>
              </a:rPr>
              <a:t> </a:t>
            </a:r>
            <a:r>
              <a:rPr lang="de-DE" dirty="0" err="1" smtClean="0">
                <a:sym typeface="Wingdings" panose="05000000000000000000" pitchFamily="2" charset="2"/>
              </a:rPr>
              <a:t>given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by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user</a:t>
            </a:r>
            <a:endParaRPr lang="de-DE" dirty="0" smtClean="0">
              <a:sym typeface="Wingdings" panose="05000000000000000000" pitchFamily="2" charset="2"/>
            </a:endParaRP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 baseline="0" dirty="0" err="1" smtClean="0"/>
              <a:t>Coherent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areas</a:t>
            </a:r>
            <a:r>
              <a:rPr lang="de-DE" baseline="0" dirty="0" smtClean="0"/>
              <a:t>: </a:t>
            </a:r>
            <a:r>
              <a:rPr lang="de-DE" baseline="0" dirty="0" err="1" smtClean="0"/>
              <a:t>checking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connection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neighbour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areas</a:t>
            </a:r>
            <a:endParaRPr lang="de-DE" dirty="0" smtClean="0">
              <a:sym typeface="Wingdings" panose="05000000000000000000" pitchFamily="2" charset="2"/>
            </a:endParaRPr>
          </a:p>
          <a:p>
            <a:pPr marL="171450" indent="-171450">
              <a:spcBef>
                <a:spcPts val="0"/>
              </a:spcBef>
              <a:buFontTx/>
              <a:buChar char="-"/>
            </a:pPr>
            <a:r>
              <a:rPr lang="de-DE" dirty="0" smtClean="0"/>
              <a:t>Compactness </a:t>
            </a:r>
            <a:r>
              <a:rPr lang="de-DE" dirty="0" err="1" smtClean="0"/>
              <a:t>considered</a:t>
            </a:r>
            <a:r>
              <a:rPr lang="de-DE" dirty="0" smtClean="0"/>
              <a:t> </a:t>
            </a:r>
            <a:r>
              <a:rPr lang="de-DE" dirty="0" err="1" smtClean="0"/>
              <a:t>during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rearranging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using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weight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function</a:t>
            </a:r>
            <a:endParaRPr lang="de-DE" baseline="0" dirty="0" smtClean="0"/>
          </a:p>
        </p:txBody>
      </p:sp>
    </p:spTree>
    <p:extLst>
      <p:ext uri="{BB962C8B-B14F-4D97-AF65-F5344CB8AC3E}">
        <p14:creationId xmlns:p14="http://schemas.microsoft.com/office/powerpoint/2010/main" val="20109279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indent="0">
              <a:spcBef>
                <a:spcPts val="0"/>
              </a:spcBef>
              <a:buFontTx/>
              <a:buNone/>
            </a:pPr>
            <a:r>
              <a:rPr lang="de-DE" dirty="0" err="1" smtClean="0"/>
              <a:t>Greenfieldanalysis</a:t>
            </a:r>
            <a:r>
              <a:rPr lang="de-DE" dirty="0" smtClean="0"/>
              <a:t>:</a:t>
            </a:r>
            <a:r>
              <a:rPr lang="de-DE" baseline="0" dirty="0" smtClean="0"/>
              <a:t> </a:t>
            </a:r>
            <a:r>
              <a:rPr lang="de-DE" baseline="0" dirty="0" err="1" smtClean="0"/>
              <a:t>no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locations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create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them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allocate</a:t>
            </a:r>
            <a:r>
              <a:rPr lang="de-DE" baseline="0" dirty="0" smtClean="0"/>
              <a:t> geometries</a:t>
            </a:r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val="335974481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171450" indent="-171450">
              <a:spcBef>
                <a:spcPts val="0"/>
              </a:spcBef>
              <a:buFontTx/>
              <a:buChar char="-"/>
            </a:pPr>
            <a:r>
              <a:rPr lang="de-DE" dirty="0" smtClean="0"/>
              <a:t>Create </a:t>
            </a:r>
            <a:r>
              <a:rPr lang="de-DE" dirty="0" err="1" smtClean="0"/>
              <a:t>start</a:t>
            </a:r>
            <a:r>
              <a:rPr lang="de-DE" dirty="0" smtClean="0"/>
              <a:t> </a:t>
            </a:r>
            <a:r>
              <a:rPr lang="de-DE" dirty="0" err="1" smtClean="0"/>
              <a:t>locations</a:t>
            </a:r>
            <a:endParaRPr lang="de-DE" dirty="0" smtClean="0"/>
          </a:p>
          <a:p>
            <a:pPr marL="171450" indent="-171450">
              <a:spcBef>
                <a:spcPts val="0"/>
              </a:spcBef>
              <a:buFontTx/>
              <a:buChar char="-"/>
            </a:pPr>
            <a:r>
              <a:rPr lang="de-DE" dirty="0" smtClean="0"/>
              <a:t>Create </a:t>
            </a:r>
            <a:r>
              <a:rPr lang="de-DE" dirty="0" err="1" smtClean="0"/>
              <a:t>ares</a:t>
            </a:r>
            <a:r>
              <a:rPr lang="de-DE" dirty="0" smtClean="0"/>
              <a:t> </a:t>
            </a:r>
            <a:r>
              <a:rPr lang="de-DE" dirty="0" err="1" smtClean="0"/>
              <a:t>using</a:t>
            </a:r>
            <a:r>
              <a:rPr lang="de-DE" dirty="0" smtClean="0"/>
              <a:t> </a:t>
            </a:r>
            <a:r>
              <a:rPr lang="de-DE" dirty="0" err="1" smtClean="0"/>
              <a:t>DistCrit</a:t>
            </a:r>
            <a:r>
              <a:rPr lang="de-DE" dirty="0" smtClean="0"/>
              <a:t> </a:t>
            </a:r>
            <a:r>
              <a:rPr lang="de-DE" dirty="0" err="1" smtClean="0"/>
              <a:t>algorithm</a:t>
            </a:r>
            <a:endParaRPr lang="de-DE" dirty="0" smtClean="0"/>
          </a:p>
          <a:p>
            <a:pPr marL="171450" indent="-171450">
              <a:spcBef>
                <a:spcPts val="0"/>
              </a:spcBef>
              <a:buFontTx/>
              <a:buChar char="-"/>
            </a:pPr>
            <a:endParaRPr lang="de-DE" dirty="0" smtClean="0"/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 dirty="0" err="1" smtClean="0"/>
              <a:t>Creating</a:t>
            </a:r>
            <a:r>
              <a:rPr lang="de-DE" dirty="0" smtClean="0"/>
              <a:t> </a:t>
            </a:r>
            <a:r>
              <a:rPr lang="de-DE" dirty="0" err="1" smtClean="0"/>
              <a:t>areas</a:t>
            </a:r>
            <a:r>
              <a:rPr lang="de-DE" dirty="0" smtClean="0"/>
              <a:t> </a:t>
            </a:r>
            <a:r>
              <a:rPr lang="de-DE" dirty="0" err="1" smtClean="0"/>
              <a:t>using</a:t>
            </a:r>
            <a:r>
              <a:rPr lang="de-DE" dirty="0" smtClean="0"/>
              <a:t> </a:t>
            </a:r>
            <a:r>
              <a:rPr lang="de-DE" dirty="0" err="1" smtClean="0"/>
              <a:t>expected</a:t>
            </a:r>
            <a:r>
              <a:rPr lang="de-DE" dirty="0" smtClean="0"/>
              <a:t> </a:t>
            </a:r>
            <a:r>
              <a:rPr lang="de-DE" dirty="0" err="1" smtClean="0"/>
              <a:t>value</a:t>
            </a:r>
            <a:r>
              <a:rPr lang="de-DE" dirty="0" smtClean="0"/>
              <a:t>: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starting</a:t>
            </a:r>
            <a:r>
              <a:rPr lang="de-DE" baseline="0" dirty="0" smtClean="0"/>
              <a:t> at </a:t>
            </a:r>
            <a:r>
              <a:rPr lang="de-DE" baseline="0" dirty="0" err="1" smtClean="0"/>
              <a:t>border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geometry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add</a:t>
            </a:r>
            <a:r>
              <a:rPr lang="de-DE" baseline="0" dirty="0" smtClean="0"/>
              <a:t> geometries </a:t>
            </a:r>
            <a:r>
              <a:rPr lang="de-DE" baseline="0" dirty="0" err="1" smtClean="0"/>
              <a:t>until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criteria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reached</a:t>
            </a:r>
            <a:r>
              <a:rPr lang="de-DE" baseline="0" dirty="0" smtClean="0"/>
              <a:t>; </a:t>
            </a:r>
            <a:r>
              <a:rPr lang="de-DE" baseline="0" dirty="0" err="1" smtClean="0"/>
              <a:t>create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next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area</a:t>
            </a:r>
            <a:endParaRPr lang="de-DE" baseline="0" dirty="0" smtClean="0"/>
          </a:p>
          <a:p>
            <a:pPr marL="171450" indent="-171450">
              <a:spcBef>
                <a:spcPts val="0"/>
              </a:spcBef>
              <a:buFontTx/>
              <a:buChar char="-"/>
            </a:pPr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val="30780662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0" name="Shape 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4627320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171450" indent="-171450">
              <a:spcBef>
                <a:spcPts val="0"/>
              </a:spcBef>
              <a:buFontTx/>
              <a:buChar char="-"/>
            </a:pPr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val="273145466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171450" indent="-171450">
              <a:spcBef>
                <a:spcPts val="0"/>
              </a:spcBef>
              <a:buFontTx/>
              <a:buChar char="-"/>
            </a:pPr>
            <a:r>
              <a:rPr lang="de-DE" dirty="0" err="1" smtClean="0"/>
              <a:t>Whitespot</a:t>
            </a:r>
            <a:r>
              <a:rPr lang="de-DE" dirty="0" smtClean="0"/>
              <a:t>: </a:t>
            </a:r>
            <a:r>
              <a:rPr lang="de-DE" dirty="0" err="1" smtClean="0"/>
              <a:t>finding</a:t>
            </a:r>
            <a:r>
              <a:rPr lang="de-DE" dirty="0" smtClean="0"/>
              <a:t> </a:t>
            </a:r>
            <a:r>
              <a:rPr lang="de-DE" dirty="0" err="1" smtClean="0"/>
              <a:t>whitespots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a </a:t>
            </a:r>
            <a:r>
              <a:rPr lang="de-DE" dirty="0" err="1" smtClean="0"/>
              <a:t>map</a:t>
            </a:r>
            <a:r>
              <a:rPr lang="de-DE" dirty="0" smtClean="0"/>
              <a:t> </a:t>
            </a:r>
            <a:r>
              <a:rPr lang="de-DE" dirty="0" smtClean="0">
                <a:sym typeface="Wingdings" panose="05000000000000000000" pitchFamily="2" charset="2"/>
              </a:rPr>
              <a:t> </a:t>
            </a:r>
            <a:r>
              <a:rPr lang="de-DE" dirty="0" err="1" smtClean="0">
                <a:sym typeface="Wingdings" panose="05000000000000000000" pitchFamily="2" charset="2"/>
              </a:rPr>
              <a:t>have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locations</a:t>
            </a:r>
            <a:r>
              <a:rPr lang="de-DE" baseline="0" dirty="0" smtClean="0">
                <a:sym typeface="Wingdings" panose="05000000000000000000" pitchFamily="2" charset="2"/>
              </a:rPr>
              <a:t> +  </a:t>
            </a:r>
            <a:r>
              <a:rPr lang="de-DE" baseline="0" dirty="0" err="1" smtClean="0">
                <a:sym typeface="Wingdings" panose="05000000000000000000" pitchFamily="2" charset="2"/>
              </a:rPr>
              <a:t>new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ones</a:t>
            </a:r>
            <a:endParaRPr lang="de-DE" dirty="0" smtClean="0"/>
          </a:p>
          <a:p>
            <a:pPr marL="171450" indent="-171450">
              <a:spcBef>
                <a:spcPts val="0"/>
              </a:spcBef>
              <a:buFontTx/>
              <a:buChar char="-"/>
            </a:pPr>
            <a:r>
              <a:rPr lang="de-DE" dirty="0" err="1" smtClean="0"/>
              <a:t>combination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area</a:t>
            </a:r>
            <a:r>
              <a:rPr lang="de-DE" dirty="0" smtClean="0"/>
              <a:t> </a:t>
            </a:r>
            <a:r>
              <a:rPr lang="de-DE" dirty="0" err="1" smtClean="0"/>
              <a:t>segmentation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greenfield</a:t>
            </a:r>
            <a:r>
              <a:rPr lang="de-DE" dirty="0" smtClean="0"/>
              <a:t> </a:t>
            </a:r>
            <a:r>
              <a:rPr lang="de-DE" dirty="0" smtClean="0">
                <a:sym typeface="Wingdings" panose="05000000000000000000" pitchFamily="2" charset="2"/>
              </a:rPr>
              <a:t> </a:t>
            </a:r>
            <a:r>
              <a:rPr lang="de-DE" dirty="0" err="1" smtClean="0"/>
              <a:t>Given</a:t>
            </a:r>
            <a:r>
              <a:rPr lang="de-DE" dirty="0" smtClean="0"/>
              <a:t> </a:t>
            </a:r>
            <a:r>
              <a:rPr lang="de-DE" dirty="0" err="1" smtClean="0"/>
              <a:t>locations</a:t>
            </a:r>
            <a:r>
              <a:rPr lang="de-DE" baseline="0" dirty="0" smtClean="0"/>
              <a:t> + </a:t>
            </a:r>
            <a:r>
              <a:rPr lang="de-DE" baseline="0" dirty="0" err="1" smtClean="0"/>
              <a:t>adding</a:t>
            </a:r>
            <a:r>
              <a:rPr lang="de-DE" baseline="0" dirty="0" smtClean="0"/>
              <a:t> x </a:t>
            </a:r>
            <a:r>
              <a:rPr lang="de-DE" baseline="0" dirty="0" err="1" smtClean="0"/>
              <a:t>new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ones</a:t>
            </a:r>
            <a:endParaRPr lang="de-DE" baseline="0" dirty="0" smtClean="0"/>
          </a:p>
          <a:p>
            <a:pPr marL="171450" indent="-171450">
              <a:spcBef>
                <a:spcPts val="0"/>
              </a:spcBef>
              <a:buFontTx/>
              <a:buChar char="-"/>
            </a:pPr>
            <a:endParaRPr lang="de-DE" baseline="0" dirty="0" smtClean="0"/>
          </a:p>
          <a:p>
            <a:pPr marL="171450" indent="-171450">
              <a:spcBef>
                <a:spcPts val="0"/>
              </a:spcBef>
              <a:buFontTx/>
              <a:buChar char="-"/>
            </a:pPr>
            <a:r>
              <a:rPr lang="de-DE" baseline="0" dirty="0" err="1" smtClean="0"/>
              <a:t>Difficulties</a:t>
            </a:r>
            <a:r>
              <a:rPr lang="de-DE" baseline="0" dirty="0" smtClean="0"/>
              <a:t>:</a:t>
            </a:r>
          </a:p>
          <a:p>
            <a:pPr marL="628650" lvl="1" indent="-171450">
              <a:spcBef>
                <a:spcPts val="0"/>
              </a:spcBef>
              <a:buFontTx/>
              <a:buChar char="-"/>
            </a:pPr>
            <a:r>
              <a:rPr lang="de-DE" baseline="0" dirty="0" err="1" smtClean="0"/>
              <a:t>Useable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algorithm</a:t>
            </a:r>
            <a:endParaRPr lang="de-DE" baseline="0" dirty="0" smtClean="0"/>
          </a:p>
          <a:p>
            <a:pPr marL="628650" lvl="1" indent="-171450">
              <a:spcBef>
                <a:spcPts val="0"/>
              </a:spcBef>
              <a:buFontTx/>
              <a:buChar char="-"/>
            </a:pPr>
            <a:r>
              <a:rPr lang="de-DE" baseline="0" dirty="0" smtClean="0"/>
              <a:t>Performance: </a:t>
            </a:r>
            <a:r>
              <a:rPr lang="de-DE" baseline="0" dirty="0" err="1" smtClean="0"/>
              <a:t>reduce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query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database</a:t>
            </a:r>
            <a:endParaRPr lang="de-DE" baseline="0" dirty="0" smtClean="0"/>
          </a:p>
          <a:p>
            <a:pPr marL="171450" indent="-171450">
              <a:spcBef>
                <a:spcPts val="0"/>
              </a:spcBef>
              <a:buFontTx/>
              <a:buChar char="-"/>
            </a:pPr>
            <a:r>
              <a:rPr lang="de-DE" baseline="0" dirty="0" smtClean="0"/>
              <a:t>Evaluation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results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microm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employees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supported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their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experience</a:t>
            </a:r>
            <a:endParaRPr lang="de-DE" baseline="0" dirty="0" smtClean="0"/>
          </a:p>
          <a:p>
            <a:pPr marL="171450" indent="-171450">
              <a:spcBef>
                <a:spcPts val="0"/>
              </a:spcBef>
              <a:buFontTx/>
              <a:buChar char="-"/>
            </a:pPr>
            <a:endParaRPr lang="de-DE" baseline="0" dirty="0" smtClean="0"/>
          </a:p>
          <a:p>
            <a:pPr marL="171450" indent="-171450">
              <a:spcBef>
                <a:spcPts val="0"/>
              </a:spcBef>
              <a:buFontTx/>
              <a:buChar char="-"/>
            </a:pPr>
            <a:r>
              <a:rPr lang="de-DE" baseline="0" smtClean="0"/>
              <a:t>Letzte Folie</a:t>
            </a:r>
            <a:r>
              <a:rPr lang="de-DE" baseline="0" dirty="0" smtClean="0"/>
              <a:t>!!!</a:t>
            </a:r>
            <a:endParaRPr lang="de-DE" baseline="0" dirty="0" smtClean="0"/>
          </a:p>
        </p:txBody>
      </p:sp>
    </p:spTree>
    <p:extLst>
      <p:ext uri="{BB962C8B-B14F-4D97-AF65-F5344CB8AC3E}">
        <p14:creationId xmlns:p14="http://schemas.microsoft.com/office/powerpoint/2010/main" val="226530657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3437758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8065888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171450" indent="-171450">
              <a:spcBef>
                <a:spcPts val="0"/>
              </a:spcBef>
              <a:buFontTx/>
              <a:buChar char="-"/>
            </a:pPr>
            <a:r>
              <a:rPr lang="de-DE" baseline="0" dirty="0" smtClean="0"/>
              <a:t>Compactness </a:t>
            </a:r>
            <a:r>
              <a:rPr lang="de-DE" baseline="0" dirty="0" err="1" smtClean="0"/>
              <a:t>uses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compactness</a:t>
            </a:r>
            <a:r>
              <a:rPr lang="de-DE" baseline="0" dirty="0" smtClean="0"/>
              <a:t> rate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cox</a:t>
            </a:r>
            <a:r>
              <a:rPr lang="de-DE" baseline="0" dirty="0" smtClean="0"/>
              <a:t>:</a:t>
            </a:r>
          </a:p>
          <a:p>
            <a:pPr marL="171450" indent="-171450">
              <a:spcBef>
                <a:spcPts val="0"/>
              </a:spcBef>
              <a:buFontTx/>
              <a:buChar char="-"/>
            </a:pPr>
            <a:r>
              <a:rPr lang="de-DE" baseline="0" dirty="0" smtClean="0"/>
              <a:t>Proportion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expance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area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expance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circle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which</a:t>
            </a:r>
            <a:r>
              <a:rPr lang="de-DE" baseline="0" dirty="0" smtClean="0"/>
              <a:t> </a:t>
            </a:r>
            <a:r>
              <a:rPr lang="de-DE" baseline="0" dirty="0" err="1" smtClean="0"/>
              <a:t>have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same </a:t>
            </a:r>
            <a:r>
              <a:rPr lang="de-DE" baseline="0" dirty="0" err="1" smtClean="0"/>
              <a:t>circumference</a:t>
            </a:r>
            <a:r>
              <a:rPr lang="de-DE" baseline="0" dirty="0" smtClean="0"/>
              <a:t> like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area</a:t>
            </a:r>
            <a:endParaRPr lang="de-DE" baseline="0" dirty="0" smtClean="0"/>
          </a:p>
          <a:p>
            <a:pPr marL="171450" indent="-171450">
              <a:spcBef>
                <a:spcPts val="0"/>
              </a:spcBef>
              <a:buFontTx/>
              <a:buChar char="-"/>
            </a:pPr>
            <a:r>
              <a:rPr lang="de-DE" baseline="0" dirty="0" smtClean="0"/>
              <a:t>Change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householdnumbers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abberance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expacted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value</a:t>
            </a:r>
            <a:endParaRPr lang="de-DE" baseline="0" dirty="0" smtClean="0"/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get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post</a:t>
            </a:r>
            <a:r>
              <a:rPr lang="de-DE" dirty="0" smtClean="0"/>
              <a:t> </a:t>
            </a:r>
            <a:r>
              <a:rPr lang="de-DE" dirty="0" err="1" smtClean="0"/>
              <a:t>zip</a:t>
            </a:r>
            <a:r>
              <a:rPr lang="de-DE" dirty="0" smtClean="0"/>
              <a:t> </a:t>
            </a:r>
            <a:r>
              <a:rPr lang="de-DE" dirty="0" err="1" smtClean="0"/>
              <a:t>code</a:t>
            </a:r>
            <a:r>
              <a:rPr lang="de-DE" dirty="0" smtClean="0"/>
              <a:t> </a:t>
            </a:r>
            <a:r>
              <a:rPr lang="de-DE" dirty="0" err="1" smtClean="0"/>
              <a:t>areas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best</a:t>
            </a:r>
            <a:r>
              <a:rPr lang="de-DE" dirty="0" smtClean="0"/>
              <a:t> </a:t>
            </a:r>
            <a:r>
              <a:rPr lang="de-DE" dirty="0" err="1" smtClean="0"/>
              <a:t>proportion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change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compactness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houshold</a:t>
            </a:r>
            <a:r>
              <a:rPr lang="de-DE" dirty="0" smtClean="0"/>
              <a:t> </a:t>
            </a:r>
            <a:r>
              <a:rPr lang="de-DE" dirty="0" err="1" smtClean="0"/>
              <a:t>numbers</a:t>
            </a:r>
            <a:endParaRPr lang="de-DE" baseline="0" dirty="0" smtClean="0"/>
          </a:p>
        </p:txBody>
      </p:sp>
    </p:spTree>
    <p:extLst>
      <p:ext uri="{BB962C8B-B14F-4D97-AF65-F5344CB8AC3E}">
        <p14:creationId xmlns:p14="http://schemas.microsoft.com/office/powerpoint/2010/main" val="42228763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de-DE" dirty="0" smtClean="0"/>
              <a:t>- </a:t>
            </a:r>
            <a:r>
              <a:rPr lang="de-DE" dirty="0" err="1" smtClean="0"/>
              <a:t>Connects</a:t>
            </a:r>
            <a:r>
              <a:rPr lang="de-DE" dirty="0" smtClean="0"/>
              <a:t> </a:t>
            </a:r>
            <a:r>
              <a:rPr lang="de-DE" dirty="0" err="1" smtClean="0"/>
              <a:t>information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with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spatial</a:t>
            </a:r>
            <a:r>
              <a:rPr lang="de-DE" baseline="0" dirty="0" smtClean="0"/>
              <a:t> </a:t>
            </a:r>
            <a:r>
              <a:rPr lang="de-DE" baseline="0" dirty="0" err="1" smtClean="0"/>
              <a:t>reference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system</a:t>
            </a:r>
            <a:r>
              <a:rPr lang="de-DE" baseline="0" dirty="0" smtClean="0"/>
              <a:t> </a:t>
            </a:r>
            <a:r>
              <a:rPr lang="de-DE" baseline="0" dirty="0" smtClean="0">
                <a:sym typeface="Wingdings" panose="05000000000000000000" pitchFamily="2" charset="2"/>
              </a:rPr>
              <a:t> </a:t>
            </a:r>
            <a:r>
              <a:rPr lang="de-DE" baseline="0" dirty="0" err="1" smtClean="0">
                <a:sym typeface="Wingdings" panose="05000000000000000000" pitchFamily="2" charset="2"/>
              </a:rPr>
              <a:t>statistical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analysis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can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be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done</a:t>
            </a:r>
            <a:r>
              <a:rPr lang="de-DE" baseline="0" dirty="0" smtClean="0">
                <a:sym typeface="Wingdings" panose="05000000000000000000" pitchFamily="2" charset="2"/>
              </a:rPr>
              <a:t>  </a:t>
            </a:r>
            <a:r>
              <a:rPr lang="de-DE" baseline="0" dirty="0" err="1" smtClean="0">
                <a:sym typeface="Wingdings" panose="05000000000000000000" pitchFamily="2" charset="2"/>
              </a:rPr>
              <a:t>support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decisions</a:t>
            </a:r>
            <a:endParaRPr lang="de-DE" dirty="0" smtClean="0"/>
          </a:p>
          <a:p>
            <a:pPr>
              <a:spcBef>
                <a:spcPts val="0"/>
              </a:spcBef>
              <a:buNone/>
            </a:pPr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val="26158442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Analysis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audience</a:t>
            </a:r>
            <a:r>
              <a:rPr lang="de-DE" dirty="0" smtClean="0"/>
              <a:t>: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 smtClean="0"/>
              <a:t>Question which are considered: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="0" i="0" dirty="0" smtClean="0"/>
              <a:t>How to get new</a:t>
            </a:r>
            <a:r>
              <a:rPr lang="en-US" b="0" i="0" baseline="0" dirty="0" smtClean="0"/>
              <a:t> costumers in a effective way?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="0" i="0" baseline="0" dirty="0" smtClean="0"/>
              <a:t>How to optimize management of costumer care?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="0" i="0" baseline="0" dirty="0" smtClean="0"/>
              <a:t>How does the lifestyle of somebody effects my product planning? 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b="0" i="0" baseline="0" dirty="0" smtClean="0"/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="0" i="0" baseline="0" dirty="0" smtClean="0">
                <a:sym typeface="Wingdings" panose="05000000000000000000" pitchFamily="2" charset="2"/>
              </a:rPr>
              <a:t> for example: identify lifestyle of persons to see where </a:t>
            </a:r>
            <a:r>
              <a:rPr lang="en-US" b="0" i="0" baseline="0" dirty="0" err="1" smtClean="0">
                <a:sym typeface="Wingdings" panose="05000000000000000000" pitchFamily="2" charset="2"/>
              </a:rPr>
              <a:t>adventourus</a:t>
            </a:r>
            <a:r>
              <a:rPr lang="en-US" b="0" i="0" baseline="0" dirty="0" smtClean="0">
                <a:sym typeface="Wingdings" panose="05000000000000000000" pitchFamily="2" charset="2"/>
              </a:rPr>
              <a:t> persons live  globetrotter/outdoor store advertising there</a:t>
            </a:r>
            <a:endParaRPr lang="en-US" b="0" i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i="0" dirty="0" smtClean="0"/>
          </a:p>
          <a:p>
            <a:pPr>
              <a:spcBef>
                <a:spcPts val="0"/>
              </a:spcBef>
              <a:buNone/>
            </a:pPr>
            <a:endParaRPr lang="en-US" b="0" i="0" dirty="0" smtClean="0"/>
          </a:p>
          <a:p>
            <a:r>
              <a:rPr lang="de-DE" dirty="0" err="1" smtClean="0"/>
              <a:t>Catchment</a:t>
            </a:r>
            <a:r>
              <a:rPr lang="de-DE" baseline="0" dirty="0" smtClean="0"/>
              <a:t> Areas:</a:t>
            </a:r>
          </a:p>
          <a:p>
            <a:pPr>
              <a:spcBef>
                <a:spcPts val="0"/>
              </a:spcBef>
              <a:buNone/>
            </a:pPr>
            <a:r>
              <a:rPr lang="de-DE" dirty="0" err="1" smtClean="0"/>
              <a:t>How</a:t>
            </a:r>
            <a:r>
              <a:rPr lang="de-DE" dirty="0" smtClean="0"/>
              <a:t> </a:t>
            </a:r>
            <a:r>
              <a:rPr lang="de-DE" dirty="0" err="1" smtClean="0"/>
              <a:t>many</a:t>
            </a:r>
            <a:r>
              <a:rPr lang="de-DE" dirty="0" smtClean="0"/>
              <a:t> </a:t>
            </a:r>
            <a:r>
              <a:rPr lang="de-DE" dirty="0" err="1" smtClean="0"/>
              <a:t>people</a:t>
            </a:r>
            <a:r>
              <a:rPr lang="de-DE" dirty="0" smtClean="0"/>
              <a:t> </a:t>
            </a:r>
            <a:r>
              <a:rPr lang="de-DE" dirty="0" err="1" smtClean="0"/>
              <a:t>can</a:t>
            </a:r>
            <a:r>
              <a:rPr lang="de-DE" dirty="0" smtClean="0"/>
              <a:t>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reached</a:t>
            </a:r>
            <a:r>
              <a:rPr lang="de-DE" dirty="0" smtClean="0"/>
              <a:t> in a </a:t>
            </a:r>
            <a:r>
              <a:rPr lang="de-DE" dirty="0" err="1" smtClean="0"/>
              <a:t>specific</a:t>
            </a:r>
            <a:r>
              <a:rPr lang="de-DE" dirty="0" smtClean="0"/>
              <a:t> time? </a:t>
            </a:r>
          </a:p>
          <a:p>
            <a:pPr>
              <a:spcBef>
                <a:spcPts val="0"/>
              </a:spcBef>
              <a:buNone/>
            </a:pPr>
            <a:r>
              <a:rPr lang="de-DE" dirty="0" err="1" smtClean="0"/>
              <a:t>How</a:t>
            </a:r>
            <a:r>
              <a:rPr lang="de-DE" dirty="0" smtClean="0"/>
              <a:t> </a:t>
            </a:r>
            <a:r>
              <a:rPr lang="de-DE" dirty="0" err="1" smtClean="0"/>
              <a:t>much</a:t>
            </a:r>
            <a:r>
              <a:rPr lang="de-DE" dirty="0" smtClean="0"/>
              <a:t> </a:t>
            </a:r>
            <a:r>
              <a:rPr lang="de-DE" dirty="0" err="1" smtClean="0"/>
              <a:t>number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housholds</a:t>
            </a:r>
            <a:r>
              <a:rPr lang="de-DE" dirty="0" smtClean="0"/>
              <a:t> </a:t>
            </a:r>
            <a:r>
              <a:rPr lang="de-DE" dirty="0" err="1" smtClean="0"/>
              <a:t>are</a:t>
            </a:r>
            <a:r>
              <a:rPr lang="de-DE" dirty="0" smtClean="0"/>
              <a:t> </a:t>
            </a:r>
            <a:r>
              <a:rPr lang="de-DE" dirty="0" err="1" smtClean="0"/>
              <a:t>there</a:t>
            </a:r>
            <a:r>
              <a:rPr lang="de-DE" dirty="0" smtClean="0"/>
              <a:t>?</a:t>
            </a:r>
          </a:p>
          <a:p>
            <a:pPr>
              <a:spcBef>
                <a:spcPts val="0"/>
              </a:spcBef>
              <a:buNone/>
            </a:pPr>
            <a:r>
              <a:rPr lang="de-DE" dirty="0" smtClean="0">
                <a:sym typeface="Wingdings" panose="05000000000000000000" pitchFamily="2" charset="2"/>
              </a:rPr>
              <a:t> </a:t>
            </a:r>
            <a:r>
              <a:rPr lang="de-DE" dirty="0" err="1" smtClean="0">
                <a:sym typeface="Wingdings" panose="05000000000000000000" pitchFamily="2" charset="2"/>
              </a:rPr>
              <a:t>Determine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catchment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area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of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the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company</a:t>
            </a:r>
            <a:r>
              <a:rPr lang="de-DE" baseline="0" dirty="0" smtClean="0">
                <a:sym typeface="Wingdings" panose="05000000000000000000" pitchFamily="2" charset="2"/>
              </a:rPr>
              <a:t>  not </a:t>
            </a:r>
            <a:r>
              <a:rPr lang="de-DE" baseline="0" dirty="0" err="1" smtClean="0">
                <a:sym typeface="Wingdings" panose="05000000000000000000" pitchFamily="2" charset="2"/>
              </a:rPr>
              <a:t>reasonable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to</a:t>
            </a:r>
            <a:r>
              <a:rPr lang="de-DE" baseline="0" dirty="0" smtClean="0">
                <a:sym typeface="Wingdings" panose="05000000000000000000" pitchFamily="2" charset="2"/>
              </a:rPr>
              <a:t> open </a:t>
            </a:r>
            <a:r>
              <a:rPr lang="de-DE" baseline="0" dirty="0" err="1" smtClean="0">
                <a:sym typeface="Wingdings" panose="05000000000000000000" pitchFamily="2" charset="2"/>
              </a:rPr>
              <a:t>company</a:t>
            </a:r>
            <a:r>
              <a:rPr lang="de-DE" baseline="0" dirty="0" smtClean="0">
                <a:sym typeface="Wingdings" panose="05000000000000000000" pitchFamily="2" charset="2"/>
              </a:rPr>
              <a:t> on a </a:t>
            </a:r>
            <a:r>
              <a:rPr lang="de-DE" baseline="0" dirty="0" err="1" smtClean="0">
                <a:sym typeface="Wingdings" panose="05000000000000000000" pitchFamily="2" charset="2"/>
              </a:rPr>
              <a:t>field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where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now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person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can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reached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it</a:t>
            </a:r>
            <a:r>
              <a:rPr lang="de-DE" baseline="0" dirty="0" smtClean="0">
                <a:sym typeface="Wingdings" panose="05000000000000000000" pitchFamily="2" charset="2"/>
              </a:rPr>
              <a:t>  </a:t>
            </a:r>
            <a:r>
              <a:rPr lang="de-DE" baseline="0" dirty="0" err="1" smtClean="0">
                <a:sym typeface="Wingdings" panose="05000000000000000000" pitchFamily="2" charset="2"/>
              </a:rPr>
              <a:t>sales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can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be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calculated</a:t>
            </a:r>
            <a:endParaRPr lang="de-DE" dirty="0" smtClean="0"/>
          </a:p>
          <a:p>
            <a:endParaRPr lang="de-DE" dirty="0" smtClean="0"/>
          </a:p>
          <a:p>
            <a:r>
              <a:rPr lang="de-DE" dirty="0" smtClean="0"/>
              <a:t>Location </a:t>
            </a:r>
            <a:r>
              <a:rPr lang="de-DE" dirty="0" err="1" smtClean="0"/>
              <a:t>Planning</a:t>
            </a:r>
            <a:r>
              <a:rPr lang="de-DE" dirty="0" smtClean="0"/>
              <a:t>:</a:t>
            </a:r>
          </a:p>
          <a:p>
            <a:pPr>
              <a:spcBef>
                <a:spcPts val="0"/>
              </a:spcBef>
              <a:buNone/>
            </a:pPr>
            <a:r>
              <a:rPr lang="en-US" dirty="0" smtClean="0"/>
              <a:t>New location?</a:t>
            </a:r>
          </a:p>
          <a:p>
            <a:pPr>
              <a:spcBef>
                <a:spcPts val="0"/>
              </a:spcBef>
              <a:buNone/>
            </a:pPr>
            <a:r>
              <a:rPr lang="en-US" baseline="0" dirty="0" smtClean="0"/>
              <a:t>Competition there?</a:t>
            </a:r>
          </a:p>
          <a:p>
            <a:pPr>
              <a:spcBef>
                <a:spcPts val="0"/>
              </a:spcBef>
              <a:buNone/>
            </a:pPr>
            <a:r>
              <a:rPr lang="en-US" baseline="0" dirty="0" smtClean="0"/>
              <a:t>Several new locations? How to distribute to have same number of household --&gt; important for master thesis</a:t>
            </a:r>
          </a:p>
        </p:txBody>
      </p:sp>
    </p:spTree>
    <p:extLst>
      <p:ext uri="{BB962C8B-B14F-4D97-AF65-F5344CB8AC3E}">
        <p14:creationId xmlns:p14="http://schemas.microsoft.com/office/powerpoint/2010/main" val="38355934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Distribute</a:t>
            </a:r>
            <a:r>
              <a:rPr lang="de-DE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whole</a:t>
            </a:r>
            <a:r>
              <a:rPr lang="de-DE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area</a:t>
            </a:r>
            <a:r>
              <a:rPr lang="de-DE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</a:t>
            </a:r>
            <a:r>
              <a:rPr lang="de-DE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areas</a:t>
            </a:r>
            <a:r>
              <a:rPr lang="de-DE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responsibility</a:t>
            </a:r>
            <a:r>
              <a:rPr lang="de-DE" sz="11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pPr marL="171450" indent="-171450">
              <a:buFontTx/>
              <a:buChar char="-"/>
            </a:pPr>
            <a:r>
              <a:rPr lang="de-DE" sz="11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Every </a:t>
            </a:r>
            <a:r>
              <a:rPr lang="de-DE" sz="11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employee</a:t>
            </a:r>
            <a:r>
              <a:rPr lang="de-DE" sz="11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1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should</a:t>
            </a:r>
            <a:r>
              <a:rPr lang="de-DE" sz="11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1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</a:t>
            </a:r>
            <a:r>
              <a:rPr lang="de-DE" sz="11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1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responsible</a:t>
            </a:r>
            <a:r>
              <a:rPr lang="de-DE" sz="11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1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de-DE" sz="11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1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one</a:t>
            </a:r>
            <a:r>
              <a:rPr lang="de-DE" sz="11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1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area</a:t>
            </a:r>
            <a:endParaRPr lang="de-DE" sz="11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782319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sz="11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Coherent</a:t>
            </a:r>
            <a:r>
              <a:rPr lang="de-DE" sz="11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1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areas</a:t>
            </a:r>
            <a:r>
              <a:rPr lang="de-DE" sz="11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1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de-DE" sz="11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1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minimize</a:t>
            </a:r>
            <a:r>
              <a:rPr lang="de-DE" sz="11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1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travelling</a:t>
            </a:r>
            <a:r>
              <a:rPr lang="de-DE" sz="11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time </a:t>
            </a:r>
            <a:r>
              <a:rPr lang="de-DE" sz="11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</a:t>
            </a:r>
            <a:r>
              <a:rPr lang="de-DE" sz="11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1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one</a:t>
            </a:r>
            <a:r>
              <a:rPr lang="de-DE" sz="11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1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costumer</a:t>
            </a:r>
            <a:r>
              <a:rPr lang="de-DE" sz="11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1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de-DE" sz="11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1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next</a:t>
            </a:r>
            <a:r>
              <a:rPr lang="de-DE" sz="11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1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one</a:t>
            </a:r>
            <a:endParaRPr lang="de-DE" sz="11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584934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sz="11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061496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sz="11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100412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sz="11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526325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 txBox="1">
            <a:spLocks noGrp="1"/>
          </p:cNvSpPr>
          <p:nvPr>
            <p:ph type="ctrTitle"/>
          </p:nvPr>
        </p:nvSpPr>
        <p:spPr>
          <a:xfrm>
            <a:off x="685800" y="1583342"/>
            <a:ext cx="7772400" cy="1159856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algn="ctr">
              <a:spcBef>
                <a:spcPts val="0"/>
              </a:spcBef>
              <a:buSzPct val="100000"/>
              <a:defRPr sz="4800"/>
            </a:lvl1pPr>
            <a:lvl2pPr algn="ctr">
              <a:spcBef>
                <a:spcPts val="0"/>
              </a:spcBef>
              <a:buSzPct val="100000"/>
              <a:defRPr sz="4800"/>
            </a:lvl2pPr>
            <a:lvl3pPr algn="ctr">
              <a:spcBef>
                <a:spcPts val="0"/>
              </a:spcBef>
              <a:buSzPct val="100000"/>
              <a:defRPr sz="4800"/>
            </a:lvl3pPr>
            <a:lvl4pPr algn="ctr">
              <a:spcBef>
                <a:spcPts val="0"/>
              </a:spcBef>
              <a:buSzPct val="100000"/>
              <a:defRPr sz="4800"/>
            </a:lvl4pPr>
            <a:lvl5pPr algn="ctr">
              <a:spcBef>
                <a:spcPts val="0"/>
              </a:spcBef>
              <a:buSzPct val="100000"/>
              <a:defRPr sz="4800"/>
            </a:lvl5pPr>
            <a:lvl6pPr algn="ctr">
              <a:spcBef>
                <a:spcPts val="0"/>
              </a:spcBef>
              <a:buSzPct val="100000"/>
              <a:defRPr sz="4800"/>
            </a:lvl6pPr>
            <a:lvl7pPr algn="ctr">
              <a:spcBef>
                <a:spcPts val="0"/>
              </a:spcBef>
              <a:buSzPct val="100000"/>
              <a:defRPr sz="4800"/>
            </a:lvl7pPr>
            <a:lvl8pPr algn="ctr">
              <a:spcBef>
                <a:spcPts val="0"/>
              </a:spcBef>
              <a:buSzPct val="100000"/>
              <a:defRPr sz="4800"/>
            </a:lvl8pPr>
            <a:lvl9pPr algn="ctr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10" name="Shape 10"/>
          <p:cNvSpPr txBox="1">
            <a:spLocks noGrp="1"/>
          </p:cNvSpPr>
          <p:nvPr>
            <p:ph type="subTitle" idx="1"/>
          </p:nvPr>
        </p:nvSpPr>
        <p:spPr>
          <a:xfrm>
            <a:off x="685800" y="2840053"/>
            <a:ext cx="7772400" cy="784737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algn="ctr">
              <a:spcBef>
                <a:spcPts val="0"/>
              </a:spcBef>
              <a:buClr>
                <a:schemeClr val="dk2"/>
              </a:buClr>
              <a:buNone/>
              <a:defRPr>
                <a:solidFill>
                  <a:schemeClr val="dk2"/>
                </a:solidFill>
              </a:defRPr>
            </a:lvl1pPr>
            <a:lvl2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2pPr>
            <a:lvl3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3pPr>
            <a:lvl4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4pPr>
            <a:lvl5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5pPr>
            <a:lvl6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6pPr>
            <a:lvl7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7pPr>
            <a:lvl8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8pPr>
            <a:lvl9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ldNum" idx="12"/>
          </p:nvPr>
        </p:nvSpPr>
        <p:spPr>
          <a:xfrm>
            <a:off x="8556791" y="4749850"/>
            <a:ext cx="548699" cy="393524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de"/>
              <a:t>‹Nr.›</a:t>
            </a:fld>
            <a:endParaRPr lang="d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8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556791" y="4749850"/>
            <a:ext cx="548699" cy="393524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de"/>
              <a:t>‹Nr.›</a:t>
            </a:fld>
            <a:endParaRPr lang="de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3994525" cy="372568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body" idx="2"/>
          </p:nvPr>
        </p:nvSpPr>
        <p:spPr>
          <a:xfrm>
            <a:off x="4692273" y="1200150"/>
            <a:ext cx="3994525" cy="372568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sldNum" idx="12"/>
          </p:nvPr>
        </p:nvSpPr>
        <p:spPr>
          <a:xfrm>
            <a:off x="8556791" y="4749850"/>
            <a:ext cx="548699" cy="393524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de"/>
              <a:t>‹Nr.›</a:t>
            </a:fld>
            <a:endParaRPr lang="d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sldNum" idx="12"/>
          </p:nvPr>
        </p:nvSpPr>
        <p:spPr>
          <a:xfrm>
            <a:off x="8556791" y="4749850"/>
            <a:ext cx="548699" cy="393524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de"/>
              <a:t>‹Nr.›</a:t>
            </a:fld>
            <a:endParaRPr lang="de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 txBox="1">
            <a:spLocks noGrp="1"/>
          </p:cNvSpPr>
          <p:nvPr>
            <p:ph type="body" idx="1"/>
          </p:nvPr>
        </p:nvSpPr>
        <p:spPr>
          <a:xfrm>
            <a:off x="457200" y="4406309"/>
            <a:ext cx="8229600" cy="51952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algn="ctr">
              <a:spcBef>
                <a:spcPts val="360"/>
              </a:spcBef>
              <a:buSzPct val="100000"/>
              <a:buNone/>
              <a:defRPr sz="1800"/>
            </a:lvl1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sldNum" idx="12"/>
          </p:nvPr>
        </p:nvSpPr>
        <p:spPr>
          <a:xfrm>
            <a:off x="8556791" y="4749850"/>
            <a:ext cx="548699" cy="393524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de"/>
              <a:t>‹Nr.›</a:t>
            </a:fld>
            <a:endParaRPr lang="d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1pPr>
            <a:lvl2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2pPr>
            <a:lvl3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8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600"/>
              </a:spcBef>
              <a:buClr>
                <a:schemeClr val="dk1"/>
              </a:buClr>
              <a:buSzPct val="100000"/>
              <a:defRPr sz="3000">
                <a:solidFill>
                  <a:schemeClr val="dk1"/>
                </a:solidFill>
              </a:defRPr>
            </a:lvl1pPr>
            <a:lvl2pPr>
              <a:spcBef>
                <a:spcPts val="480"/>
              </a:spcBef>
              <a:buClr>
                <a:schemeClr val="dk1"/>
              </a:buClr>
              <a:buSzPct val="100000"/>
              <a:defRPr sz="2400">
                <a:solidFill>
                  <a:schemeClr val="dk1"/>
                </a:solidFill>
              </a:defRPr>
            </a:lvl2pPr>
            <a:lvl3pPr>
              <a:spcBef>
                <a:spcPts val="480"/>
              </a:spcBef>
              <a:buClr>
                <a:schemeClr val="dk1"/>
              </a:buClr>
              <a:buSzPct val="100000"/>
              <a:defRPr sz="2400">
                <a:solidFill>
                  <a:schemeClr val="dk1"/>
                </a:solidFill>
              </a:defRPr>
            </a:lvl3pPr>
            <a:lvl4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4pPr>
            <a:lvl5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5pPr>
            <a:lvl6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6pPr>
            <a:lvl7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7pPr>
            <a:lvl8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8pPr>
            <a:lvl9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sldNum" idx="12"/>
          </p:nvPr>
        </p:nvSpPr>
        <p:spPr>
          <a:xfrm>
            <a:off x="8556791" y="4749850"/>
            <a:ext cx="548699" cy="3935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lvl1pPr algn="r">
              <a:spcBef>
                <a:spcPts val="0"/>
              </a:spcBef>
              <a:buNone/>
              <a:defRPr sz="1300">
                <a:solidFill>
                  <a:schemeClr val="dk1"/>
                </a:solidFill>
              </a:defRPr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de"/>
              <a:t>‹Nr.›</a:t>
            </a:fld>
            <a:endParaRPr lang="de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</p:sldLayoutIdLst>
  <p:hf sldNum="0" hdr="0" ftr="0" dt="0"/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.png"/><Relationship Id="rId4" Type="http://schemas.openxmlformats.org/officeDocument/2006/relationships/image" Target="../media/image1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5.png"/><Relationship Id="rId7" Type="http://schemas.openxmlformats.org/officeDocument/2006/relationships/image" Target="../media/image13.png"/><Relationship Id="rId12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11" Type="http://schemas.openxmlformats.org/officeDocument/2006/relationships/image" Target="../media/image21.png"/><Relationship Id="rId5" Type="http://schemas.openxmlformats.org/officeDocument/2006/relationships/image" Target="../media/image17.png"/><Relationship Id="rId10" Type="http://schemas.openxmlformats.org/officeDocument/2006/relationships/image" Target="../media/image20.png"/><Relationship Id="rId4" Type="http://schemas.openxmlformats.org/officeDocument/2006/relationships/image" Target="../media/image16.png"/><Relationship Id="rId9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jpeg"/><Relationship Id="rId3" Type="http://schemas.openxmlformats.org/officeDocument/2006/relationships/image" Target="../media/image17.png"/><Relationship Id="rId7" Type="http://schemas.openxmlformats.org/officeDocument/2006/relationships/image" Target="../media/image13.png"/><Relationship Id="rId12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11" Type="http://schemas.openxmlformats.org/officeDocument/2006/relationships/image" Target="../media/image21.png"/><Relationship Id="rId5" Type="http://schemas.openxmlformats.org/officeDocument/2006/relationships/image" Target="../media/image16.png"/><Relationship Id="rId10" Type="http://schemas.openxmlformats.org/officeDocument/2006/relationships/image" Target="../media/image20.png"/><Relationship Id="rId4" Type="http://schemas.openxmlformats.org/officeDocument/2006/relationships/image" Target="../media/image15.png"/><Relationship Id="rId9" Type="http://schemas.openxmlformats.org/officeDocument/2006/relationships/image" Target="../media/image19.png"/><Relationship Id="rId14" Type="http://schemas.openxmlformats.org/officeDocument/2006/relationships/image" Target="../media/image24.gi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5.png"/><Relationship Id="rId7" Type="http://schemas.openxmlformats.org/officeDocument/2006/relationships/image" Target="../media/image13.png"/><Relationship Id="rId12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11" Type="http://schemas.openxmlformats.org/officeDocument/2006/relationships/image" Target="../media/image21.png"/><Relationship Id="rId5" Type="http://schemas.openxmlformats.org/officeDocument/2006/relationships/image" Target="../media/image17.png"/><Relationship Id="rId10" Type="http://schemas.openxmlformats.org/officeDocument/2006/relationships/image" Target="../media/image20.png"/><Relationship Id="rId4" Type="http://schemas.openxmlformats.org/officeDocument/2006/relationships/image" Target="../media/image16.png"/><Relationship Id="rId9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jpeg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bgerundetes Rechteck 1"/>
          <p:cNvSpPr/>
          <p:nvPr/>
        </p:nvSpPr>
        <p:spPr>
          <a:xfrm>
            <a:off x="-252536" y="1131590"/>
            <a:ext cx="7992888" cy="2304256"/>
          </a:xfrm>
          <a:prstGeom prst="roundRect">
            <a:avLst/>
          </a:prstGeom>
          <a:solidFill>
            <a:srgbClr val="79B51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Shape 30"/>
          <p:cNvSpPr txBox="1">
            <a:spLocks noGrp="1"/>
          </p:cNvSpPr>
          <p:nvPr>
            <p:ph type="ctrTitle"/>
          </p:nvPr>
        </p:nvSpPr>
        <p:spPr>
          <a:xfrm>
            <a:off x="539552" y="1352071"/>
            <a:ext cx="7772400" cy="1746657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algn="l">
              <a:spcBef>
                <a:spcPts val="0"/>
              </a:spcBef>
              <a:buNone/>
            </a:pPr>
            <a:r>
              <a:rPr lang="de" sz="3600" dirty="0" smtClean="0">
                <a:solidFill>
                  <a:schemeClr val="bg1"/>
                </a:solidFill>
              </a:rPr>
              <a:t>Area segmentation </a:t>
            </a:r>
            <a:r>
              <a:rPr lang="de" sz="3600" dirty="0" smtClean="0">
                <a:solidFill>
                  <a:schemeClr val="bg1"/>
                </a:solidFill>
              </a:rPr>
              <a:t>algorithms </a:t>
            </a:r>
            <a:r>
              <a:rPr lang="de" sz="3600" dirty="0" smtClean="0">
                <a:solidFill>
                  <a:schemeClr val="bg1"/>
                </a:solidFill>
              </a:rPr>
              <a:t>– </a:t>
            </a:r>
            <a:br>
              <a:rPr lang="de" sz="3600" dirty="0" smtClean="0">
                <a:solidFill>
                  <a:schemeClr val="bg1"/>
                </a:solidFill>
              </a:rPr>
            </a:br>
            <a:r>
              <a:rPr lang="de" sz="3200" dirty="0" smtClean="0">
                <a:solidFill>
                  <a:schemeClr val="bg1"/>
                </a:solidFill>
              </a:rPr>
              <a:t>A geoinformatic approach to Geomarketing strategies</a:t>
            </a:r>
            <a:endParaRPr lang="de" sz="3200" dirty="0">
              <a:solidFill>
                <a:schemeClr val="bg1"/>
              </a:solidFill>
            </a:endParaRPr>
          </a:p>
        </p:txBody>
      </p:sp>
      <p:sp>
        <p:nvSpPr>
          <p:cNvPr id="31" name="Shape 31"/>
          <p:cNvSpPr txBox="1">
            <a:spLocks noGrp="1"/>
          </p:cNvSpPr>
          <p:nvPr>
            <p:ph type="subTitle" idx="1"/>
          </p:nvPr>
        </p:nvSpPr>
        <p:spPr>
          <a:xfrm>
            <a:off x="509654" y="3364850"/>
            <a:ext cx="7772400" cy="784737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algn="l"/>
            <a:r>
              <a:rPr lang="de" sz="2000" dirty="0" smtClean="0"/>
              <a:t>Master Thesis in cooperation with </a:t>
            </a:r>
          </a:p>
          <a:p>
            <a:pPr algn="l"/>
            <a:r>
              <a:rPr lang="de-DE" sz="2000" dirty="0" err="1" smtClean="0"/>
              <a:t>microm</a:t>
            </a:r>
            <a:r>
              <a:rPr lang="de-DE" sz="2000" dirty="0" smtClean="0"/>
              <a:t> </a:t>
            </a:r>
            <a:r>
              <a:rPr lang="de-DE" sz="2000" dirty="0" err="1"/>
              <a:t>Micromarketing</a:t>
            </a:r>
            <a:r>
              <a:rPr lang="de-DE" sz="2000" dirty="0"/>
              <a:t>-Systeme und </a:t>
            </a:r>
            <a:r>
              <a:rPr lang="de-DE" sz="2000" dirty="0" err="1"/>
              <a:t>Consult</a:t>
            </a:r>
            <a:r>
              <a:rPr lang="de-DE" sz="2000" dirty="0"/>
              <a:t> GmbH</a:t>
            </a:r>
            <a:endParaRPr lang="de" sz="20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99" y="4451036"/>
            <a:ext cx="2190750" cy="66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feld 2"/>
          <p:cNvSpPr txBox="1"/>
          <p:nvPr/>
        </p:nvSpPr>
        <p:spPr>
          <a:xfrm>
            <a:off x="5436096" y="4863329"/>
            <a:ext cx="25330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 smtClean="0">
                <a:solidFill>
                  <a:schemeClr val="tx2">
                    <a:lumMod val="50000"/>
                  </a:schemeClr>
                </a:solidFill>
              </a:rPr>
              <a:t>Sabine Schmidt, </a:t>
            </a:r>
            <a:r>
              <a:rPr lang="de-DE" sz="1100" dirty="0" err="1" smtClean="0">
                <a:solidFill>
                  <a:schemeClr val="tx2">
                    <a:lumMod val="50000"/>
                  </a:schemeClr>
                </a:solidFill>
              </a:rPr>
              <a:t>Msc</a:t>
            </a:r>
            <a:r>
              <a:rPr lang="de-DE" sz="1100" dirty="0" smtClean="0">
                <a:solidFill>
                  <a:schemeClr val="tx2">
                    <a:lumMod val="50000"/>
                  </a:schemeClr>
                </a:solidFill>
              </a:rPr>
              <a:t>. </a:t>
            </a:r>
            <a:r>
              <a:rPr lang="de-DE" sz="1100" dirty="0" err="1" smtClean="0">
                <a:solidFill>
                  <a:schemeClr val="tx2">
                    <a:lumMod val="50000"/>
                  </a:schemeClr>
                </a:solidFill>
              </a:rPr>
              <a:t>Geoinformatics</a:t>
            </a:r>
            <a:endParaRPr lang="de-DE" sz="11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8" name="Rechtwinkliges Dreieck 7"/>
          <p:cNvSpPr/>
          <p:nvPr/>
        </p:nvSpPr>
        <p:spPr>
          <a:xfrm flipH="1">
            <a:off x="7902116" y="4011911"/>
            <a:ext cx="1241884" cy="1131590"/>
          </a:xfrm>
          <a:prstGeom prst="rtTriangle">
            <a:avLst/>
          </a:prstGeom>
          <a:solidFill>
            <a:srgbClr val="79B51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800" dirty="0" smtClean="0"/>
          </a:p>
        </p:txBody>
      </p:sp>
      <p:sp>
        <p:nvSpPr>
          <p:cNvPr id="4" name="Textfeld 3"/>
          <p:cNvSpPr txBox="1"/>
          <p:nvPr/>
        </p:nvSpPr>
        <p:spPr>
          <a:xfrm>
            <a:off x="1998118" y="4940273"/>
            <a:ext cx="26962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600" dirty="0" smtClean="0"/>
              <a:t>[1]</a:t>
            </a:r>
            <a:endParaRPr lang="de-DE" sz="600" dirty="0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rafik 58"/>
          <p:cNvPicPr>
            <a:picLocks noChangeAspect="1"/>
          </p:cNvPicPr>
          <p:nvPr/>
        </p:nvPicPr>
        <p:blipFill rotWithShape="1">
          <a:blip r:embed="rId3"/>
          <a:srcRect l="9167" r="63053" b="25185"/>
          <a:stretch/>
        </p:blipFill>
        <p:spPr>
          <a:xfrm>
            <a:off x="4768300" y="3782497"/>
            <a:ext cx="1800200" cy="1140395"/>
          </a:xfrm>
          <a:prstGeom prst="rect">
            <a:avLst/>
          </a:prstGeom>
        </p:spPr>
      </p:pic>
      <p:pic>
        <p:nvPicPr>
          <p:cNvPr id="46" name="Grafik 45"/>
          <p:cNvPicPr>
            <a:picLocks noChangeAspect="1"/>
          </p:cNvPicPr>
          <p:nvPr/>
        </p:nvPicPr>
        <p:blipFill rotWithShape="1">
          <a:blip r:embed="rId3"/>
          <a:srcRect l="69792" b="25185"/>
          <a:stretch/>
        </p:blipFill>
        <p:spPr>
          <a:xfrm>
            <a:off x="514823" y="2807539"/>
            <a:ext cx="1957569" cy="1140395"/>
          </a:xfrm>
          <a:prstGeom prst="rect">
            <a:avLst/>
          </a:prstGeom>
        </p:spPr>
      </p:pic>
      <p:pic>
        <p:nvPicPr>
          <p:cNvPr id="49" name="Picture 2" descr="http://www.kids-on-cruise.de/mediapool/81/811807/resources/17944837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3525" y="73045"/>
            <a:ext cx="1077181" cy="1077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de" sz="3000" dirty="0" smtClean="0"/>
              <a:t>Motivation and Research Question</a:t>
            </a:r>
            <a:endParaRPr lang="de" sz="3000" dirty="0"/>
          </a:p>
        </p:txBody>
      </p:sp>
      <p:grpSp>
        <p:nvGrpSpPr>
          <p:cNvPr id="4" name="Gruppieren 3"/>
          <p:cNvGrpSpPr/>
          <p:nvPr/>
        </p:nvGrpSpPr>
        <p:grpSpPr>
          <a:xfrm>
            <a:off x="-108520" y="1013863"/>
            <a:ext cx="9793088" cy="4126140"/>
            <a:chOff x="-108520" y="1013863"/>
            <a:chExt cx="9793088" cy="4126140"/>
          </a:xfrm>
        </p:grpSpPr>
        <p:sp>
          <p:nvSpPr>
            <p:cNvPr id="5" name="Abgerundetes Rechteck 4"/>
            <p:cNvSpPr/>
            <p:nvPr/>
          </p:nvSpPr>
          <p:spPr>
            <a:xfrm>
              <a:off x="-108520" y="1013863"/>
              <a:ext cx="8208912" cy="45719"/>
            </a:xfrm>
            <a:prstGeom prst="roundRect">
              <a:avLst/>
            </a:prstGeom>
            <a:solidFill>
              <a:srgbClr val="79B51C"/>
            </a:solidFill>
            <a:ln w="3175">
              <a:solidFill>
                <a:srgbClr val="83BC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Abgerundetes Rechteck 5"/>
            <p:cNvSpPr/>
            <p:nvPr/>
          </p:nvSpPr>
          <p:spPr>
            <a:xfrm>
              <a:off x="-108520" y="1131590"/>
              <a:ext cx="8568952" cy="45719"/>
            </a:xfrm>
            <a:prstGeom prst="roundRect">
              <a:avLst/>
            </a:prstGeom>
            <a:solidFill>
              <a:srgbClr val="83BC33"/>
            </a:solidFill>
            <a:ln w="3175">
              <a:solidFill>
                <a:srgbClr val="79B51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Abgerundetes Rechteck 6"/>
            <p:cNvSpPr/>
            <p:nvPr/>
          </p:nvSpPr>
          <p:spPr>
            <a:xfrm>
              <a:off x="1835696" y="5094284"/>
              <a:ext cx="7848872" cy="45719"/>
            </a:xfrm>
            <a:prstGeom prst="roundRect">
              <a:avLst/>
            </a:prstGeom>
            <a:solidFill>
              <a:srgbClr val="83BC33"/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4788468"/>
            <a:ext cx="1224136" cy="37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Rechtwinkliges Dreieck 16"/>
          <p:cNvSpPr/>
          <p:nvPr/>
        </p:nvSpPr>
        <p:spPr>
          <a:xfrm flipH="1">
            <a:off x="7884368" y="4011911"/>
            <a:ext cx="1241884" cy="1131590"/>
          </a:xfrm>
          <a:prstGeom prst="rtTriangle">
            <a:avLst/>
          </a:prstGeom>
          <a:solidFill>
            <a:srgbClr val="79B51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de-DE" sz="800" dirty="0" smtClean="0"/>
              <a:t>10</a:t>
            </a:r>
          </a:p>
        </p:txBody>
      </p:sp>
      <p:sp>
        <p:nvSpPr>
          <p:cNvPr id="19" name="Textfeld 18"/>
          <p:cNvSpPr txBox="1"/>
          <p:nvPr/>
        </p:nvSpPr>
        <p:spPr>
          <a:xfrm>
            <a:off x="1124819" y="4986336"/>
            <a:ext cx="26962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600" dirty="0" smtClean="0"/>
              <a:t>[1]</a:t>
            </a:r>
            <a:endParaRPr lang="de-DE" sz="600" dirty="0"/>
          </a:p>
        </p:txBody>
      </p:sp>
      <p:sp>
        <p:nvSpPr>
          <p:cNvPr id="18" name="Abgerundetes Rechteck 17"/>
          <p:cNvSpPr/>
          <p:nvPr/>
        </p:nvSpPr>
        <p:spPr>
          <a:xfrm>
            <a:off x="291209" y="2072774"/>
            <a:ext cx="2008613" cy="702665"/>
          </a:xfrm>
          <a:prstGeom prst="roundRect">
            <a:avLst/>
          </a:prstGeom>
          <a:solidFill>
            <a:schemeClr val="bg1"/>
          </a:solidFill>
          <a:ln>
            <a:solidFill>
              <a:srgbClr val="79B5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smtClean="0">
                <a:solidFill>
                  <a:srgbClr val="83BC33"/>
                </a:solidFill>
              </a:rPr>
              <a:t>Areas not </a:t>
            </a:r>
            <a:r>
              <a:rPr lang="de-DE" sz="1600" dirty="0" err="1" smtClean="0">
                <a:solidFill>
                  <a:srgbClr val="83BC33"/>
                </a:solidFill>
              </a:rPr>
              <a:t>coherent</a:t>
            </a:r>
            <a:endParaRPr lang="de-DE" sz="1600" dirty="0">
              <a:solidFill>
                <a:srgbClr val="83BC33"/>
              </a:solidFill>
            </a:endParaRPr>
          </a:p>
        </p:txBody>
      </p:sp>
      <p:sp>
        <p:nvSpPr>
          <p:cNvPr id="20" name="Abgerundetes Rechteck 19"/>
          <p:cNvSpPr/>
          <p:nvPr/>
        </p:nvSpPr>
        <p:spPr>
          <a:xfrm>
            <a:off x="2299822" y="1394223"/>
            <a:ext cx="4392488" cy="472106"/>
          </a:xfrm>
          <a:prstGeom prst="roundRect">
            <a:avLst/>
          </a:prstGeom>
          <a:solidFill>
            <a:srgbClr val="79B51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smtClean="0"/>
              <a:t>Problems </a:t>
            </a:r>
            <a:r>
              <a:rPr lang="de-DE" sz="2400" dirty="0" err="1" smtClean="0"/>
              <a:t>of</a:t>
            </a:r>
            <a:r>
              <a:rPr lang="de-DE" sz="2400" dirty="0" smtClean="0"/>
              <a:t> </a:t>
            </a:r>
            <a:r>
              <a:rPr lang="de-DE" sz="2400" dirty="0" err="1" smtClean="0"/>
              <a:t>available</a:t>
            </a:r>
            <a:r>
              <a:rPr lang="de-DE" sz="2400" dirty="0" smtClean="0"/>
              <a:t> </a:t>
            </a:r>
            <a:r>
              <a:rPr lang="de-DE" sz="2400" dirty="0" err="1" smtClean="0"/>
              <a:t>tools</a:t>
            </a:r>
            <a:endParaRPr lang="de-DE" sz="2400" dirty="0"/>
          </a:p>
        </p:txBody>
      </p:sp>
      <p:sp>
        <p:nvSpPr>
          <p:cNvPr id="21" name="Abgerundetes Rechteck 20"/>
          <p:cNvSpPr/>
          <p:nvPr/>
        </p:nvSpPr>
        <p:spPr>
          <a:xfrm>
            <a:off x="4755825" y="2893856"/>
            <a:ext cx="2008613" cy="688988"/>
          </a:xfrm>
          <a:prstGeom prst="roundRect">
            <a:avLst/>
          </a:prstGeom>
          <a:solidFill>
            <a:schemeClr val="bg1"/>
          </a:solidFill>
          <a:ln>
            <a:solidFill>
              <a:srgbClr val="79B5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err="1" smtClean="0">
                <a:solidFill>
                  <a:srgbClr val="83BC33"/>
                </a:solidFill>
              </a:rPr>
              <a:t>Criteria</a:t>
            </a:r>
            <a:r>
              <a:rPr lang="de-DE" sz="1600" dirty="0" smtClean="0">
                <a:solidFill>
                  <a:srgbClr val="83BC33"/>
                </a:solidFill>
              </a:rPr>
              <a:t> not </a:t>
            </a:r>
            <a:r>
              <a:rPr lang="de-DE" sz="1600" dirty="0" err="1" smtClean="0">
                <a:solidFill>
                  <a:srgbClr val="83BC33"/>
                </a:solidFill>
              </a:rPr>
              <a:t>balanced</a:t>
            </a:r>
            <a:endParaRPr lang="de-DE" sz="1600" dirty="0">
              <a:solidFill>
                <a:srgbClr val="83BC33"/>
              </a:solidFill>
            </a:endParaRPr>
          </a:p>
        </p:txBody>
      </p:sp>
      <p:sp>
        <p:nvSpPr>
          <p:cNvPr id="22" name="Abgerundetes Rechteck 21"/>
          <p:cNvSpPr/>
          <p:nvPr/>
        </p:nvSpPr>
        <p:spPr>
          <a:xfrm>
            <a:off x="2359937" y="2893856"/>
            <a:ext cx="2008613" cy="686005"/>
          </a:xfrm>
          <a:prstGeom prst="roundRect">
            <a:avLst/>
          </a:prstGeom>
          <a:solidFill>
            <a:schemeClr val="bg1"/>
          </a:solidFill>
          <a:ln>
            <a:solidFill>
              <a:srgbClr val="79B5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smtClean="0">
                <a:solidFill>
                  <a:srgbClr val="83BC33"/>
                </a:solidFill>
              </a:rPr>
              <a:t>Bad </a:t>
            </a:r>
            <a:r>
              <a:rPr lang="de-DE" sz="1600" dirty="0" err="1" smtClean="0">
                <a:solidFill>
                  <a:srgbClr val="83BC33"/>
                </a:solidFill>
              </a:rPr>
              <a:t>compactness</a:t>
            </a:r>
            <a:r>
              <a:rPr lang="de-DE" sz="1600" dirty="0" smtClean="0">
                <a:solidFill>
                  <a:srgbClr val="83BC33"/>
                </a:solidFill>
              </a:rPr>
              <a:t> rate</a:t>
            </a:r>
            <a:endParaRPr lang="de-DE" sz="1600" dirty="0">
              <a:solidFill>
                <a:srgbClr val="83BC33"/>
              </a:solidFill>
            </a:endParaRPr>
          </a:p>
        </p:txBody>
      </p:sp>
      <p:cxnSp>
        <p:nvCxnSpPr>
          <p:cNvPr id="23" name="Gerade Verbindung 14"/>
          <p:cNvCxnSpPr>
            <a:stCxn id="20" idx="2"/>
            <a:endCxn id="18" idx="0"/>
          </p:cNvCxnSpPr>
          <p:nvPr/>
        </p:nvCxnSpPr>
        <p:spPr>
          <a:xfrm flipH="1">
            <a:off x="1295516" y="1866329"/>
            <a:ext cx="3200550" cy="206445"/>
          </a:xfrm>
          <a:prstGeom prst="line">
            <a:avLst/>
          </a:prstGeom>
          <a:ln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14"/>
          <p:cNvCxnSpPr>
            <a:stCxn id="20" idx="2"/>
            <a:endCxn id="22" idx="0"/>
          </p:cNvCxnSpPr>
          <p:nvPr/>
        </p:nvCxnSpPr>
        <p:spPr>
          <a:xfrm flipH="1">
            <a:off x="3364244" y="1866329"/>
            <a:ext cx="1131822" cy="1027527"/>
          </a:xfrm>
          <a:prstGeom prst="line">
            <a:avLst/>
          </a:prstGeom>
          <a:ln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14"/>
          <p:cNvCxnSpPr>
            <a:stCxn id="20" idx="2"/>
            <a:endCxn id="21" idx="0"/>
          </p:cNvCxnSpPr>
          <p:nvPr/>
        </p:nvCxnSpPr>
        <p:spPr>
          <a:xfrm>
            <a:off x="4496066" y="1866329"/>
            <a:ext cx="1264066" cy="1027527"/>
          </a:xfrm>
          <a:prstGeom prst="line">
            <a:avLst/>
          </a:prstGeom>
          <a:ln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Abgerundetes Rechteck 40"/>
          <p:cNvSpPr/>
          <p:nvPr/>
        </p:nvSpPr>
        <p:spPr>
          <a:xfrm>
            <a:off x="6693502" y="2028936"/>
            <a:ext cx="2008613" cy="688988"/>
          </a:xfrm>
          <a:prstGeom prst="roundRect">
            <a:avLst/>
          </a:prstGeom>
          <a:solidFill>
            <a:schemeClr val="bg1"/>
          </a:solidFill>
          <a:ln>
            <a:solidFill>
              <a:srgbClr val="79B5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smtClean="0">
                <a:solidFill>
                  <a:srgbClr val="83BC33"/>
                </a:solidFill>
              </a:rPr>
              <a:t>Slow </a:t>
            </a:r>
            <a:r>
              <a:rPr lang="de-DE" sz="1600" dirty="0" err="1" smtClean="0">
                <a:solidFill>
                  <a:srgbClr val="83BC33"/>
                </a:solidFill>
              </a:rPr>
              <a:t>calculation</a:t>
            </a:r>
            <a:endParaRPr lang="de-DE" sz="1600" dirty="0">
              <a:solidFill>
                <a:srgbClr val="83BC33"/>
              </a:solidFill>
            </a:endParaRPr>
          </a:p>
        </p:txBody>
      </p:sp>
      <p:cxnSp>
        <p:nvCxnSpPr>
          <p:cNvPr id="44" name="Gerade Verbindung 14"/>
          <p:cNvCxnSpPr>
            <a:stCxn id="20" idx="2"/>
            <a:endCxn id="41" idx="1"/>
          </p:cNvCxnSpPr>
          <p:nvPr/>
        </p:nvCxnSpPr>
        <p:spPr>
          <a:xfrm>
            <a:off x="4496066" y="1866329"/>
            <a:ext cx="2197436" cy="507101"/>
          </a:xfrm>
          <a:prstGeom prst="line">
            <a:avLst/>
          </a:prstGeom>
          <a:ln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ichtungspfeil 49"/>
          <p:cNvSpPr/>
          <p:nvPr/>
        </p:nvSpPr>
        <p:spPr>
          <a:xfrm>
            <a:off x="215516" y="51470"/>
            <a:ext cx="1080000" cy="195486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" dirty="0" err="1" smtClean="0">
                <a:solidFill>
                  <a:schemeClr val="bg1"/>
                </a:solidFill>
              </a:rPr>
              <a:t>Introduction</a:t>
            </a:r>
            <a:endParaRPr lang="de-DE" sz="800" dirty="0">
              <a:solidFill>
                <a:schemeClr val="bg1"/>
              </a:solidFill>
            </a:endParaRPr>
          </a:p>
        </p:txBody>
      </p:sp>
      <p:sp>
        <p:nvSpPr>
          <p:cNvPr id="51" name="Richtungspfeil 50"/>
          <p:cNvSpPr/>
          <p:nvPr/>
        </p:nvSpPr>
        <p:spPr>
          <a:xfrm>
            <a:off x="1619792" y="51470"/>
            <a:ext cx="1080000" cy="195486"/>
          </a:xfrm>
          <a:prstGeom prst="homePlate">
            <a:avLst/>
          </a:prstGeom>
          <a:solidFill>
            <a:schemeClr val="bg1"/>
          </a:solidFill>
          <a:ln w="6350">
            <a:solidFill>
              <a:srgbClr val="79B5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" dirty="0" smtClean="0">
                <a:solidFill>
                  <a:srgbClr val="79B51C"/>
                </a:solidFill>
              </a:rPr>
              <a:t>Motivation</a:t>
            </a:r>
            <a:endParaRPr lang="de-DE" sz="800" dirty="0">
              <a:solidFill>
                <a:srgbClr val="79B51C"/>
              </a:solidFill>
            </a:endParaRPr>
          </a:p>
        </p:txBody>
      </p:sp>
      <p:sp>
        <p:nvSpPr>
          <p:cNvPr id="52" name="Richtungspfeil 51"/>
          <p:cNvSpPr/>
          <p:nvPr/>
        </p:nvSpPr>
        <p:spPr>
          <a:xfrm>
            <a:off x="3059952" y="51470"/>
            <a:ext cx="1080000" cy="195486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" dirty="0" smtClean="0"/>
              <a:t>Approach</a:t>
            </a:r>
            <a:endParaRPr lang="de-DE" sz="800" dirty="0"/>
          </a:p>
        </p:txBody>
      </p:sp>
      <p:sp>
        <p:nvSpPr>
          <p:cNvPr id="53" name="Richtungspfeil 52"/>
          <p:cNvSpPr/>
          <p:nvPr/>
        </p:nvSpPr>
        <p:spPr>
          <a:xfrm>
            <a:off x="4500112" y="59656"/>
            <a:ext cx="1080000" cy="195486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" dirty="0" err="1" smtClean="0"/>
              <a:t>Architecture</a:t>
            </a:r>
            <a:endParaRPr lang="de-DE" sz="800" dirty="0"/>
          </a:p>
        </p:txBody>
      </p:sp>
      <p:sp>
        <p:nvSpPr>
          <p:cNvPr id="54" name="Richtungspfeil 53"/>
          <p:cNvSpPr/>
          <p:nvPr/>
        </p:nvSpPr>
        <p:spPr>
          <a:xfrm>
            <a:off x="5940272" y="59656"/>
            <a:ext cx="1080000" cy="195486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" dirty="0" smtClean="0"/>
              <a:t>Progress</a:t>
            </a:r>
            <a:endParaRPr lang="de-DE" sz="800" dirty="0"/>
          </a:p>
        </p:txBody>
      </p:sp>
      <p:sp>
        <p:nvSpPr>
          <p:cNvPr id="55" name="Richtungspfeil 54"/>
          <p:cNvSpPr/>
          <p:nvPr/>
        </p:nvSpPr>
        <p:spPr>
          <a:xfrm>
            <a:off x="7380432" y="51470"/>
            <a:ext cx="1080000" cy="195486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" dirty="0" smtClean="0"/>
              <a:t>Outlook</a:t>
            </a:r>
            <a:endParaRPr lang="de-DE" sz="800" dirty="0"/>
          </a:p>
        </p:txBody>
      </p:sp>
      <p:sp>
        <p:nvSpPr>
          <p:cNvPr id="56" name="Textfeld 55"/>
          <p:cNvSpPr txBox="1"/>
          <p:nvPr/>
        </p:nvSpPr>
        <p:spPr>
          <a:xfrm>
            <a:off x="8874374" y="1089032"/>
            <a:ext cx="26962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600" dirty="0" smtClean="0"/>
              <a:t>[4]</a:t>
            </a:r>
            <a:endParaRPr lang="de-DE" sz="600" dirty="0"/>
          </a:p>
        </p:txBody>
      </p:sp>
      <p:sp>
        <p:nvSpPr>
          <p:cNvPr id="58" name="Textfeld 57"/>
          <p:cNvSpPr txBox="1"/>
          <p:nvPr/>
        </p:nvSpPr>
        <p:spPr>
          <a:xfrm>
            <a:off x="6408703" y="4611264"/>
            <a:ext cx="26962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600" dirty="0" smtClean="0"/>
              <a:t>[9]</a:t>
            </a:r>
            <a:endParaRPr lang="de-DE" sz="600" dirty="0"/>
          </a:p>
        </p:txBody>
      </p:sp>
      <p:pic>
        <p:nvPicPr>
          <p:cNvPr id="61" name="Grafik 60"/>
          <p:cNvPicPr>
            <a:picLocks noChangeAspect="1"/>
          </p:cNvPicPr>
          <p:nvPr/>
        </p:nvPicPr>
        <p:blipFill rotWithShape="1">
          <a:blip r:embed="rId3"/>
          <a:srcRect l="40611" r="33832" b="25185"/>
          <a:stretch/>
        </p:blipFill>
        <p:spPr>
          <a:xfrm>
            <a:off x="2536150" y="3766875"/>
            <a:ext cx="1656185" cy="1140395"/>
          </a:xfrm>
          <a:prstGeom prst="rect">
            <a:avLst/>
          </a:prstGeom>
        </p:spPr>
      </p:pic>
      <p:sp>
        <p:nvSpPr>
          <p:cNvPr id="69" name="Textfeld 68"/>
          <p:cNvSpPr txBox="1"/>
          <p:nvPr/>
        </p:nvSpPr>
        <p:spPr>
          <a:xfrm>
            <a:off x="3934282" y="4661369"/>
            <a:ext cx="26962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600" dirty="0" smtClean="0"/>
              <a:t>[9]</a:t>
            </a:r>
            <a:endParaRPr lang="de-DE" sz="600" dirty="0"/>
          </a:p>
        </p:txBody>
      </p:sp>
      <p:sp>
        <p:nvSpPr>
          <p:cNvPr id="70" name="Textfeld 69"/>
          <p:cNvSpPr txBox="1"/>
          <p:nvPr/>
        </p:nvSpPr>
        <p:spPr>
          <a:xfrm>
            <a:off x="1960185" y="3738984"/>
            <a:ext cx="26962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600" dirty="0" smtClean="0"/>
              <a:t>[9]</a:t>
            </a:r>
            <a:endParaRPr lang="de-DE" sz="600" dirty="0"/>
          </a:p>
        </p:txBody>
      </p:sp>
      <p:sp>
        <p:nvSpPr>
          <p:cNvPr id="72" name="Textfeld 71"/>
          <p:cNvSpPr txBox="1"/>
          <p:nvPr/>
        </p:nvSpPr>
        <p:spPr>
          <a:xfrm>
            <a:off x="7884368" y="3650215"/>
            <a:ext cx="31290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600" dirty="0" smtClean="0"/>
              <a:t>[10]</a:t>
            </a:r>
            <a:endParaRPr lang="de-DE" sz="600" dirty="0"/>
          </a:p>
        </p:txBody>
      </p:sp>
      <p:pic>
        <p:nvPicPr>
          <p:cNvPr id="2054" name="Picture 6" descr="http://www.glasdeko24.de/images/produkte/i19/194-sanduhr-kirsche22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5208" y="2880531"/>
            <a:ext cx="825200" cy="82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1201788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feld 34"/>
          <p:cNvSpPr txBox="1"/>
          <p:nvPr/>
        </p:nvSpPr>
        <p:spPr>
          <a:xfrm>
            <a:off x="1757630" y="3024425"/>
            <a:ext cx="6792244" cy="18774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>
              <a:solidFill>
                <a:srgbClr val="83BC33"/>
              </a:solidFill>
            </a:endParaRPr>
          </a:p>
          <a:p>
            <a:endParaRPr lang="de-DE" dirty="0" smtClean="0">
              <a:solidFill>
                <a:srgbClr val="83BC33"/>
              </a:solidFill>
            </a:endParaRPr>
          </a:p>
          <a:p>
            <a:endParaRPr lang="de-DE" dirty="0">
              <a:solidFill>
                <a:srgbClr val="83BC33"/>
              </a:solidFill>
            </a:endParaRPr>
          </a:p>
          <a:p>
            <a:endParaRPr lang="de-DE" dirty="0" smtClean="0">
              <a:solidFill>
                <a:srgbClr val="83BC33"/>
              </a:solidFill>
            </a:endParaRPr>
          </a:p>
          <a:p>
            <a:r>
              <a:rPr lang="de-DE" sz="2000" dirty="0" err="1" smtClean="0">
                <a:solidFill>
                  <a:schemeClr val="tx2">
                    <a:lumMod val="50000"/>
                  </a:schemeClr>
                </a:solidFill>
              </a:rPr>
              <a:t>Which</a:t>
            </a:r>
            <a:r>
              <a:rPr lang="de-DE" sz="2000" dirty="0" smtClean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de-DE" sz="2000" dirty="0" err="1" smtClean="0">
                <a:solidFill>
                  <a:schemeClr val="tx2">
                    <a:lumMod val="50000"/>
                  </a:schemeClr>
                </a:solidFill>
              </a:rPr>
              <a:t>area</a:t>
            </a:r>
            <a:r>
              <a:rPr lang="de-DE" sz="2000" dirty="0" smtClean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de-DE" sz="2000" dirty="0" err="1" smtClean="0">
                <a:solidFill>
                  <a:schemeClr val="tx2">
                    <a:lumMod val="50000"/>
                  </a:schemeClr>
                </a:solidFill>
              </a:rPr>
              <a:t>segmentation</a:t>
            </a:r>
            <a:r>
              <a:rPr lang="de-DE" sz="2000" dirty="0" smtClean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de-DE" sz="2000" dirty="0" err="1" smtClean="0">
                <a:solidFill>
                  <a:schemeClr val="tx2">
                    <a:lumMod val="50000"/>
                  </a:schemeClr>
                </a:solidFill>
              </a:rPr>
              <a:t>approach</a:t>
            </a:r>
            <a:r>
              <a:rPr lang="de-DE" sz="2000" dirty="0" smtClean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de-DE" sz="2000" dirty="0" err="1" smtClean="0">
                <a:solidFill>
                  <a:schemeClr val="tx2">
                    <a:lumMod val="50000"/>
                  </a:schemeClr>
                </a:solidFill>
              </a:rPr>
              <a:t>is</a:t>
            </a:r>
            <a:r>
              <a:rPr lang="de-DE" sz="2000" dirty="0" smtClean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de-DE" sz="2000" dirty="0" err="1" smtClean="0">
                <a:solidFill>
                  <a:schemeClr val="tx2">
                    <a:lumMod val="50000"/>
                  </a:schemeClr>
                </a:solidFill>
              </a:rPr>
              <a:t>the</a:t>
            </a:r>
            <a:r>
              <a:rPr lang="de-DE" sz="2000" dirty="0" smtClean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de-DE" sz="2000" dirty="0" err="1" smtClean="0">
                <a:solidFill>
                  <a:schemeClr val="tx2">
                    <a:lumMod val="50000"/>
                  </a:schemeClr>
                </a:solidFill>
              </a:rPr>
              <a:t>most</a:t>
            </a:r>
            <a:r>
              <a:rPr lang="de-DE" sz="2000" dirty="0" smtClean="0">
                <a:solidFill>
                  <a:schemeClr val="tx2">
                    <a:lumMod val="50000"/>
                  </a:schemeClr>
                </a:solidFill>
              </a:rPr>
              <a:t> promising </a:t>
            </a:r>
          </a:p>
          <a:p>
            <a:r>
              <a:rPr lang="de-DE" sz="2000" dirty="0" err="1" smtClean="0">
                <a:solidFill>
                  <a:schemeClr val="tx2">
                    <a:lumMod val="50000"/>
                  </a:schemeClr>
                </a:solidFill>
              </a:rPr>
              <a:t>one</a:t>
            </a:r>
            <a:r>
              <a:rPr lang="de-DE" sz="2000" dirty="0" smtClean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de-DE" sz="2000" dirty="0" err="1" smtClean="0">
                <a:solidFill>
                  <a:schemeClr val="tx2">
                    <a:lumMod val="50000"/>
                  </a:schemeClr>
                </a:solidFill>
              </a:rPr>
              <a:t>for</a:t>
            </a:r>
            <a:r>
              <a:rPr lang="de-DE" sz="2000" dirty="0" smtClean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de-DE" sz="2000" dirty="0" err="1" smtClean="0">
                <a:solidFill>
                  <a:schemeClr val="tx2">
                    <a:lumMod val="50000"/>
                  </a:schemeClr>
                </a:solidFill>
              </a:rPr>
              <a:t>the</a:t>
            </a:r>
            <a:r>
              <a:rPr lang="de-DE" sz="2000" dirty="0" smtClean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de-DE" sz="2000" dirty="0" err="1" smtClean="0">
                <a:solidFill>
                  <a:schemeClr val="tx2">
                    <a:lumMod val="50000"/>
                  </a:schemeClr>
                </a:solidFill>
              </a:rPr>
              <a:t>application</a:t>
            </a:r>
            <a:r>
              <a:rPr lang="de-DE" sz="2000" dirty="0" smtClean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de-DE" sz="2000" dirty="0" err="1" smtClean="0">
                <a:solidFill>
                  <a:schemeClr val="tx2">
                    <a:lumMod val="50000"/>
                  </a:schemeClr>
                </a:solidFill>
              </a:rPr>
              <a:t>to</a:t>
            </a:r>
            <a:r>
              <a:rPr lang="de-DE" sz="2000" dirty="0" smtClean="0">
                <a:solidFill>
                  <a:schemeClr val="tx2">
                    <a:lumMod val="50000"/>
                  </a:schemeClr>
                </a:solidFill>
              </a:rPr>
              <a:t> Geomarketing </a:t>
            </a:r>
            <a:r>
              <a:rPr lang="de-DE" sz="2000" dirty="0" err="1" smtClean="0">
                <a:solidFill>
                  <a:schemeClr val="tx2">
                    <a:lumMod val="50000"/>
                  </a:schemeClr>
                </a:solidFill>
              </a:rPr>
              <a:t>strategies</a:t>
            </a:r>
            <a:r>
              <a:rPr lang="de-DE" sz="2000" dirty="0" smtClean="0">
                <a:solidFill>
                  <a:schemeClr val="tx2">
                    <a:lumMod val="50000"/>
                  </a:schemeClr>
                </a:solidFill>
              </a:rPr>
              <a:t> </a:t>
            </a:r>
          </a:p>
          <a:p>
            <a:r>
              <a:rPr lang="de-DE" sz="2000" dirty="0" err="1" smtClean="0">
                <a:solidFill>
                  <a:schemeClr val="tx2">
                    <a:lumMod val="50000"/>
                  </a:schemeClr>
                </a:solidFill>
              </a:rPr>
              <a:t>considering</a:t>
            </a:r>
            <a:r>
              <a:rPr lang="de-DE" sz="2000" dirty="0" smtClean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de-DE" sz="2000" dirty="0" err="1" smtClean="0">
                <a:solidFill>
                  <a:schemeClr val="tx2">
                    <a:lumMod val="50000"/>
                  </a:schemeClr>
                </a:solidFill>
              </a:rPr>
              <a:t>the</a:t>
            </a:r>
            <a:r>
              <a:rPr lang="de-DE" sz="2000" dirty="0" smtClean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de-DE" sz="2000" dirty="0" err="1" smtClean="0">
                <a:solidFill>
                  <a:schemeClr val="tx2">
                    <a:lumMod val="50000"/>
                  </a:schemeClr>
                </a:solidFill>
              </a:rPr>
              <a:t>desired</a:t>
            </a:r>
            <a:r>
              <a:rPr lang="de-DE" sz="2000" dirty="0" smtClean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de-DE" sz="2000" dirty="0" err="1" smtClean="0">
                <a:solidFill>
                  <a:schemeClr val="tx2">
                    <a:lumMod val="50000"/>
                  </a:schemeClr>
                </a:solidFill>
              </a:rPr>
              <a:t>conditions</a:t>
            </a:r>
            <a:r>
              <a:rPr lang="de-DE" sz="2000" dirty="0" smtClean="0">
                <a:solidFill>
                  <a:schemeClr val="tx2">
                    <a:lumMod val="50000"/>
                  </a:schemeClr>
                </a:solidFill>
              </a:rPr>
              <a:t>?</a:t>
            </a:r>
            <a:endParaRPr lang="de-DE" sz="2000" dirty="0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49" name="Picture 2" descr="http://www.kids-on-cruise.de/mediapool/81/811807/resources/1794483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3525" y="73045"/>
            <a:ext cx="1077181" cy="1077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de" sz="3000" dirty="0" smtClean="0"/>
              <a:t>Motivation and Research Question</a:t>
            </a:r>
            <a:endParaRPr lang="de" sz="3000" dirty="0"/>
          </a:p>
        </p:txBody>
      </p:sp>
      <p:grpSp>
        <p:nvGrpSpPr>
          <p:cNvPr id="4" name="Gruppieren 3"/>
          <p:cNvGrpSpPr/>
          <p:nvPr/>
        </p:nvGrpSpPr>
        <p:grpSpPr>
          <a:xfrm>
            <a:off x="-108520" y="1013863"/>
            <a:ext cx="9793088" cy="4126140"/>
            <a:chOff x="-108520" y="1013863"/>
            <a:chExt cx="9793088" cy="4126140"/>
          </a:xfrm>
        </p:grpSpPr>
        <p:sp>
          <p:nvSpPr>
            <p:cNvPr id="5" name="Abgerundetes Rechteck 4"/>
            <p:cNvSpPr/>
            <p:nvPr/>
          </p:nvSpPr>
          <p:spPr>
            <a:xfrm>
              <a:off x="-108520" y="1013863"/>
              <a:ext cx="8208912" cy="45719"/>
            </a:xfrm>
            <a:prstGeom prst="roundRect">
              <a:avLst/>
            </a:prstGeom>
            <a:solidFill>
              <a:srgbClr val="79B51C"/>
            </a:solidFill>
            <a:ln w="3175">
              <a:solidFill>
                <a:srgbClr val="83BC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Abgerundetes Rechteck 5"/>
            <p:cNvSpPr/>
            <p:nvPr/>
          </p:nvSpPr>
          <p:spPr>
            <a:xfrm>
              <a:off x="-108520" y="1131590"/>
              <a:ext cx="8568952" cy="45719"/>
            </a:xfrm>
            <a:prstGeom prst="roundRect">
              <a:avLst/>
            </a:prstGeom>
            <a:solidFill>
              <a:srgbClr val="83BC33"/>
            </a:solidFill>
            <a:ln w="3175">
              <a:solidFill>
                <a:srgbClr val="79B51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Abgerundetes Rechteck 6"/>
            <p:cNvSpPr/>
            <p:nvPr/>
          </p:nvSpPr>
          <p:spPr>
            <a:xfrm>
              <a:off x="1835696" y="5094284"/>
              <a:ext cx="7848872" cy="45719"/>
            </a:xfrm>
            <a:prstGeom prst="roundRect">
              <a:avLst/>
            </a:prstGeom>
            <a:solidFill>
              <a:srgbClr val="83BC33"/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4788468"/>
            <a:ext cx="1224136" cy="37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Rechtwinkliges Dreieck 16"/>
          <p:cNvSpPr/>
          <p:nvPr/>
        </p:nvSpPr>
        <p:spPr>
          <a:xfrm flipH="1">
            <a:off x="7884368" y="4011911"/>
            <a:ext cx="1241884" cy="1131590"/>
          </a:xfrm>
          <a:prstGeom prst="rtTriangle">
            <a:avLst/>
          </a:prstGeom>
          <a:solidFill>
            <a:srgbClr val="79B51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de-DE" sz="800" dirty="0" smtClean="0"/>
              <a:t>11</a:t>
            </a:r>
          </a:p>
        </p:txBody>
      </p:sp>
      <p:sp>
        <p:nvSpPr>
          <p:cNvPr id="19" name="Textfeld 18"/>
          <p:cNvSpPr txBox="1"/>
          <p:nvPr/>
        </p:nvSpPr>
        <p:spPr>
          <a:xfrm>
            <a:off x="1124819" y="4986336"/>
            <a:ext cx="26962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600" dirty="0" smtClean="0"/>
              <a:t>[1]</a:t>
            </a:r>
            <a:endParaRPr lang="de-DE" sz="600" dirty="0"/>
          </a:p>
        </p:txBody>
      </p:sp>
      <p:sp>
        <p:nvSpPr>
          <p:cNvPr id="18" name="Abgerundetes Rechteck 17"/>
          <p:cNvSpPr/>
          <p:nvPr/>
        </p:nvSpPr>
        <p:spPr>
          <a:xfrm>
            <a:off x="291209" y="2072774"/>
            <a:ext cx="2008613" cy="702665"/>
          </a:xfrm>
          <a:prstGeom prst="roundRect">
            <a:avLst/>
          </a:prstGeom>
          <a:solidFill>
            <a:schemeClr val="bg1"/>
          </a:solidFill>
          <a:ln>
            <a:solidFill>
              <a:srgbClr val="79B5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smtClean="0">
                <a:solidFill>
                  <a:srgbClr val="83BC33"/>
                </a:solidFill>
              </a:rPr>
              <a:t>Areas not </a:t>
            </a:r>
            <a:r>
              <a:rPr lang="de-DE" sz="1600" dirty="0" err="1" smtClean="0">
                <a:solidFill>
                  <a:srgbClr val="83BC33"/>
                </a:solidFill>
              </a:rPr>
              <a:t>coherent</a:t>
            </a:r>
            <a:endParaRPr lang="de-DE" sz="1600" dirty="0">
              <a:solidFill>
                <a:srgbClr val="83BC33"/>
              </a:solidFill>
            </a:endParaRPr>
          </a:p>
        </p:txBody>
      </p:sp>
      <p:sp>
        <p:nvSpPr>
          <p:cNvPr id="20" name="Abgerundetes Rechteck 19"/>
          <p:cNvSpPr/>
          <p:nvPr/>
        </p:nvSpPr>
        <p:spPr>
          <a:xfrm>
            <a:off x="2299822" y="1394223"/>
            <a:ext cx="4392488" cy="472106"/>
          </a:xfrm>
          <a:prstGeom prst="roundRect">
            <a:avLst/>
          </a:prstGeom>
          <a:solidFill>
            <a:srgbClr val="79B51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smtClean="0"/>
              <a:t>Problems </a:t>
            </a:r>
            <a:r>
              <a:rPr lang="de-DE" sz="2400" dirty="0" err="1" smtClean="0"/>
              <a:t>of</a:t>
            </a:r>
            <a:r>
              <a:rPr lang="de-DE" sz="2400" dirty="0" smtClean="0"/>
              <a:t> </a:t>
            </a:r>
            <a:r>
              <a:rPr lang="de-DE" sz="2400" dirty="0" err="1" smtClean="0"/>
              <a:t>available</a:t>
            </a:r>
            <a:r>
              <a:rPr lang="de-DE" sz="2400" dirty="0" smtClean="0"/>
              <a:t> </a:t>
            </a:r>
            <a:r>
              <a:rPr lang="de-DE" sz="2400" dirty="0" err="1" smtClean="0"/>
              <a:t>tools</a:t>
            </a:r>
            <a:endParaRPr lang="de-DE" sz="2400" dirty="0"/>
          </a:p>
        </p:txBody>
      </p:sp>
      <p:sp>
        <p:nvSpPr>
          <p:cNvPr id="21" name="Abgerundetes Rechteck 20"/>
          <p:cNvSpPr/>
          <p:nvPr/>
        </p:nvSpPr>
        <p:spPr>
          <a:xfrm>
            <a:off x="4755825" y="2893856"/>
            <a:ext cx="2008613" cy="688988"/>
          </a:xfrm>
          <a:prstGeom prst="roundRect">
            <a:avLst/>
          </a:prstGeom>
          <a:solidFill>
            <a:schemeClr val="bg1"/>
          </a:solidFill>
          <a:ln>
            <a:solidFill>
              <a:srgbClr val="79B5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err="1" smtClean="0">
                <a:solidFill>
                  <a:srgbClr val="83BC33"/>
                </a:solidFill>
              </a:rPr>
              <a:t>Criteria</a:t>
            </a:r>
            <a:r>
              <a:rPr lang="de-DE" sz="1600" dirty="0" smtClean="0">
                <a:solidFill>
                  <a:srgbClr val="83BC33"/>
                </a:solidFill>
              </a:rPr>
              <a:t> not </a:t>
            </a:r>
            <a:r>
              <a:rPr lang="de-DE" sz="1600" dirty="0" err="1" smtClean="0">
                <a:solidFill>
                  <a:srgbClr val="83BC33"/>
                </a:solidFill>
              </a:rPr>
              <a:t>balanced</a:t>
            </a:r>
            <a:endParaRPr lang="de-DE" sz="1600" dirty="0">
              <a:solidFill>
                <a:srgbClr val="83BC33"/>
              </a:solidFill>
            </a:endParaRPr>
          </a:p>
        </p:txBody>
      </p:sp>
      <p:sp>
        <p:nvSpPr>
          <p:cNvPr id="22" name="Abgerundetes Rechteck 21"/>
          <p:cNvSpPr/>
          <p:nvPr/>
        </p:nvSpPr>
        <p:spPr>
          <a:xfrm>
            <a:off x="2359937" y="2893856"/>
            <a:ext cx="2008613" cy="686005"/>
          </a:xfrm>
          <a:prstGeom prst="roundRect">
            <a:avLst/>
          </a:prstGeom>
          <a:solidFill>
            <a:schemeClr val="bg1"/>
          </a:solidFill>
          <a:ln>
            <a:solidFill>
              <a:srgbClr val="79B5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smtClean="0">
                <a:solidFill>
                  <a:srgbClr val="83BC33"/>
                </a:solidFill>
              </a:rPr>
              <a:t>Bad </a:t>
            </a:r>
            <a:r>
              <a:rPr lang="de-DE" sz="1600" dirty="0" err="1" smtClean="0">
                <a:solidFill>
                  <a:srgbClr val="83BC33"/>
                </a:solidFill>
              </a:rPr>
              <a:t>compactness</a:t>
            </a:r>
            <a:r>
              <a:rPr lang="de-DE" sz="1600" dirty="0" smtClean="0">
                <a:solidFill>
                  <a:srgbClr val="83BC33"/>
                </a:solidFill>
              </a:rPr>
              <a:t> rate</a:t>
            </a:r>
            <a:endParaRPr lang="de-DE" sz="1600" dirty="0">
              <a:solidFill>
                <a:srgbClr val="83BC33"/>
              </a:solidFill>
            </a:endParaRPr>
          </a:p>
        </p:txBody>
      </p:sp>
      <p:cxnSp>
        <p:nvCxnSpPr>
          <p:cNvPr id="23" name="Gerade Verbindung 14"/>
          <p:cNvCxnSpPr>
            <a:stCxn id="20" idx="2"/>
            <a:endCxn id="18" idx="0"/>
          </p:cNvCxnSpPr>
          <p:nvPr/>
        </p:nvCxnSpPr>
        <p:spPr>
          <a:xfrm flipH="1">
            <a:off x="1295516" y="1866329"/>
            <a:ext cx="3200550" cy="206445"/>
          </a:xfrm>
          <a:prstGeom prst="line">
            <a:avLst/>
          </a:prstGeom>
          <a:ln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14"/>
          <p:cNvCxnSpPr>
            <a:stCxn id="20" idx="2"/>
            <a:endCxn id="22" idx="0"/>
          </p:cNvCxnSpPr>
          <p:nvPr/>
        </p:nvCxnSpPr>
        <p:spPr>
          <a:xfrm flipH="1">
            <a:off x="3364244" y="1866329"/>
            <a:ext cx="1131822" cy="1027527"/>
          </a:xfrm>
          <a:prstGeom prst="line">
            <a:avLst/>
          </a:prstGeom>
          <a:ln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14"/>
          <p:cNvCxnSpPr>
            <a:stCxn id="20" idx="2"/>
            <a:endCxn id="21" idx="0"/>
          </p:cNvCxnSpPr>
          <p:nvPr/>
        </p:nvCxnSpPr>
        <p:spPr>
          <a:xfrm>
            <a:off x="4496066" y="1866329"/>
            <a:ext cx="1264066" cy="1027527"/>
          </a:xfrm>
          <a:prstGeom prst="line">
            <a:avLst/>
          </a:prstGeom>
          <a:ln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Abgerundetes Rechteck 40"/>
          <p:cNvSpPr/>
          <p:nvPr/>
        </p:nvSpPr>
        <p:spPr>
          <a:xfrm>
            <a:off x="6693502" y="2028936"/>
            <a:ext cx="2008613" cy="688988"/>
          </a:xfrm>
          <a:prstGeom prst="roundRect">
            <a:avLst/>
          </a:prstGeom>
          <a:solidFill>
            <a:schemeClr val="bg1"/>
          </a:solidFill>
          <a:ln>
            <a:solidFill>
              <a:srgbClr val="79B5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smtClean="0">
                <a:solidFill>
                  <a:srgbClr val="83BC33"/>
                </a:solidFill>
              </a:rPr>
              <a:t>Slow </a:t>
            </a:r>
            <a:r>
              <a:rPr lang="de-DE" sz="1600" dirty="0" err="1" smtClean="0">
                <a:solidFill>
                  <a:srgbClr val="83BC33"/>
                </a:solidFill>
              </a:rPr>
              <a:t>calculation</a:t>
            </a:r>
            <a:endParaRPr lang="de-DE" sz="1600" dirty="0">
              <a:solidFill>
                <a:srgbClr val="83BC33"/>
              </a:solidFill>
            </a:endParaRPr>
          </a:p>
        </p:txBody>
      </p:sp>
      <p:cxnSp>
        <p:nvCxnSpPr>
          <p:cNvPr id="44" name="Gerade Verbindung 14"/>
          <p:cNvCxnSpPr>
            <a:stCxn id="20" idx="2"/>
            <a:endCxn id="41" idx="1"/>
          </p:cNvCxnSpPr>
          <p:nvPr/>
        </p:nvCxnSpPr>
        <p:spPr>
          <a:xfrm>
            <a:off x="4496066" y="1866329"/>
            <a:ext cx="2197436" cy="507101"/>
          </a:xfrm>
          <a:prstGeom prst="line">
            <a:avLst/>
          </a:prstGeom>
          <a:ln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ichtungspfeil 49"/>
          <p:cNvSpPr/>
          <p:nvPr/>
        </p:nvSpPr>
        <p:spPr>
          <a:xfrm>
            <a:off x="215516" y="51470"/>
            <a:ext cx="1080000" cy="195486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" dirty="0" err="1" smtClean="0">
                <a:solidFill>
                  <a:schemeClr val="bg1"/>
                </a:solidFill>
              </a:rPr>
              <a:t>Introduction</a:t>
            </a:r>
            <a:endParaRPr lang="de-DE" sz="800" dirty="0">
              <a:solidFill>
                <a:schemeClr val="bg1"/>
              </a:solidFill>
            </a:endParaRPr>
          </a:p>
        </p:txBody>
      </p:sp>
      <p:sp>
        <p:nvSpPr>
          <p:cNvPr id="51" name="Richtungspfeil 50"/>
          <p:cNvSpPr/>
          <p:nvPr/>
        </p:nvSpPr>
        <p:spPr>
          <a:xfrm>
            <a:off x="1619792" y="51470"/>
            <a:ext cx="1080000" cy="195486"/>
          </a:xfrm>
          <a:prstGeom prst="homePlate">
            <a:avLst/>
          </a:prstGeom>
          <a:solidFill>
            <a:schemeClr val="bg1"/>
          </a:solidFill>
          <a:ln w="6350">
            <a:solidFill>
              <a:srgbClr val="79B5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" dirty="0" smtClean="0">
                <a:solidFill>
                  <a:srgbClr val="79B51C"/>
                </a:solidFill>
              </a:rPr>
              <a:t>Motivation</a:t>
            </a:r>
            <a:endParaRPr lang="de-DE" sz="800" dirty="0">
              <a:solidFill>
                <a:srgbClr val="79B51C"/>
              </a:solidFill>
            </a:endParaRPr>
          </a:p>
        </p:txBody>
      </p:sp>
      <p:sp>
        <p:nvSpPr>
          <p:cNvPr id="52" name="Richtungspfeil 51"/>
          <p:cNvSpPr/>
          <p:nvPr/>
        </p:nvSpPr>
        <p:spPr>
          <a:xfrm>
            <a:off x="3059952" y="51470"/>
            <a:ext cx="1080000" cy="195486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" dirty="0" smtClean="0"/>
              <a:t>Approach</a:t>
            </a:r>
            <a:endParaRPr lang="de-DE" sz="800" dirty="0"/>
          </a:p>
        </p:txBody>
      </p:sp>
      <p:sp>
        <p:nvSpPr>
          <p:cNvPr id="53" name="Richtungspfeil 52"/>
          <p:cNvSpPr/>
          <p:nvPr/>
        </p:nvSpPr>
        <p:spPr>
          <a:xfrm>
            <a:off x="4500112" y="59656"/>
            <a:ext cx="1080000" cy="195486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" dirty="0" err="1" smtClean="0"/>
              <a:t>Architecture</a:t>
            </a:r>
            <a:endParaRPr lang="de-DE" sz="800" dirty="0"/>
          </a:p>
        </p:txBody>
      </p:sp>
      <p:sp>
        <p:nvSpPr>
          <p:cNvPr id="54" name="Richtungspfeil 53"/>
          <p:cNvSpPr/>
          <p:nvPr/>
        </p:nvSpPr>
        <p:spPr>
          <a:xfrm>
            <a:off x="5940272" y="59656"/>
            <a:ext cx="1080000" cy="195486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" dirty="0" smtClean="0"/>
              <a:t>Progress</a:t>
            </a:r>
            <a:endParaRPr lang="de-DE" sz="800" dirty="0"/>
          </a:p>
        </p:txBody>
      </p:sp>
      <p:sp>
        <p:nvSpPr>
          <p:cNvPr id="55" name="Richtungspfeil 54"/>
          <p:cNvSpPr/>
          <p:nvPr/>
        </p:nvSpPr>
        <p:spPr>
          <a:xfrm>
            <a:off x="7380432" y="51470"/>
            <a:ext cx="1080000" cy="195486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" dirty="0" smtClean="0"/>
              <a:t>Outlook</a:t>
            </a:r>
            <a:endParaRPr lang="de-DE" sz="800" dirty="0"/>
          </a:p>
        </p:txBody>
      </p:sp>
      <p:sp>
        <p:nvSpPr>
          <p:cNvPr id="56" name="Textfeld 55"/>
          <p:cNvSpPr txBox="1"/>
          <p:nvPr/>
        </p:nvSpPr>
        <p:spPr>
          <a:xfrm>
            <a:off x="8874374" y="1089032"/>
            <a:ext cx="26962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600" dirty="0" smtClean="0"/>
              <a:t>[4]</a:t>
            </a:r>
            <a:endParaRPr lang="de-DE" sz="600" dirty="0"/>
          </a:p>
        </p:txBody>
      </p:sp>
      <p:sp>
        <p:nvSpPr>
          <p:cNvPr id="36" name="Pfeil nach rechts 35"/>
          <p:cNvSpPr/>
          <p:nvPr/>
        </p:nvSpPr>
        <p:spPr>
          <a:xfrm>
            <a:off x="647564" y="4083918"/>
            <a:ext cx="972228" cy="565795"/>
          </a:xfrm>
          <a:prstGeom prst="rightArrow">
            <a:avLst/>
          </a:prstGeom>
          <a:solidFill>
            <a:srgbClr val="79B51C"/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800" dirty="0" smtClean="0"/>
          </a:p>
        </p:txBody>
      </p:sp>
    </p:spTree>
    <p:extLst>
      <p:ext uri="{BB962C8B-B14F-4D97-AF65-F5344CB8AC3E}">
        <p14:creationId xmlns:p14="http://schemas.microsoft.com/office/powerpoint/2010/main" val="1036495149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shop.versicherung-kurzzeitkennzeichen.com/images/checkliste_kurzzeitkennzeiche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9245" y="2785676"/>
            <a:ext cx="1650246" cy="2178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de" sz="3000" dirty="0" smtClean="0"/>
              <a:t>Approach</a:t>
            </a:r>
            <a:endParaRPr lang="de" sz="3000" dirty="0"/>
          </a:p>
        </p:txBody>
      </p:sp>
      <p:grpSp>
        <p:nvGrpSpPr>
          <p:cNvPr id="4" name="Gruppieren 3"/>
          <p:cNvGrpSpPr/>
          <p:nvPr/>
        </p:nvGrpSpPr>
        <p:grpSpPr>
          <a:xfrm>
            <a:off x="-108520" y="1013863"/>
            <a:ext cx="9793088" cy="4126140"/>
            <a:chOff x="-108520" y="1013863"/>
            <a:chExt cx="9793088" cy="4126140"/>
          </a:xfrm>
        </p:grpSpPr>
        <p:sp>
          <p:nvSpPr>
            <p:cNvPr id="5" name="Abgerundetes Rechteck 4"/>
            <p:cNvSpPr/>
            <p:nvPr/>
          </p:nvSpPr>
          <p:spPr>
            <a:xfrm>
              <a:off x="-108520" y="1013863"/>
              <a:ext cx="8208912" cy="45719"/>
            </a:xfrm>
            <a:prstGeom prst="roundRect">
              <a:avLst/>
            </a:prstGeom>
            <a:solidFill>
              <a:srgbClr val="79B51C"/>
            </a:solidFill>
            <a:ln w="3175">
              <a:solidFill>
                <a:srgbClr val="83BC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Abgerundetes Rechteck 5"/>
            <p:cNvSpPr/>
            <p:nvPr/>
          </p:nvSpPr>
          <p:spPr>
            <a:xfrm>
              <a:off x="-108520" y="1131590"/>
              <a:ext cx="8568952" cy="45719"/>
            </a:xfrm>
            <a:prstGeom prst="roundRect">
              <a:avLst/>
            </a:prstGeom>
            <a:solidFill>
              <a:srgbClr val="83BC33"/>
            </a:solidFill>
            <a:ln w="3175">
              <a:solidFill>
                <a:srgbClr val="79B51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Abgerundetes Rechteck 6"/>
            <p:cNvSpPr/>
            <p:nvPr/>
          </p:nvSpPr>
          <p:spPr>
            <a:xfrm>
              <a:off x="1835696" y="5094284"/>
              <a:ext cx="7848872" cy="45719"/>
            </a:xfrm>
            <a:prstGeom prst="roundRect">
              <a:avLst/>
            </a:prstGeom>
            <a:solidFill>
              <a:srgbClr val="83BC33"/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4788468"/>
            <a:ext cx="1224136" cy="37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Rechtwinkliges Dreieck 16"/>
          <p:cNvSpPr/>
          <p:nvPr/>
        </p:nvSpPr>
        <p:spPr>
          <a:xfrm flipH="1">
            <a:off x="7884368" y="4011911"/>
            <a:ext cx="1241884" cy="1131590"/>
          </a:xfrm>
          <a:prstGeom prst="rtTriangle">
            <a:avLst/>
          </a:prstGeom>
          <a:solidFill>
            <a:srgbClr val="79B51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de-DE" sz="800" dirty="0" smtClean="0"/>
              <a:t>12</a:t>
            </a:r>
          </a:p>
        </p:txBody>
      </p:sp>
      <p:sp>
        <p:nvSpPr>
          <p:cNvPr id="19" name="Textfeld 18"/>
          <p:cNvSpPr txBox="1"/>
          <p:nvPr/>
        </p:nvSpPr>
        <p:spPr>
          <a:xfrm>
            <a:off x="1124819" y="4986336"/>
            <a:ext cx="26962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600" dirty="0" smtClean="0"/>
              <a:t>[1]</a:t>
            </a:r>
            <a:endParaRPr lang="de-DE" sz="600" dirty="0"/>
          </a:p>
        </p:txBody>
      </p:sp>
      <p:sp>
        <p:nvSpPr>
          <p:cNvPr id="26" name="Abgerundetes Rechteck 25"/>
          <p:cNvSpPr/>
          <p:nvPr/>
        </p:nvSpPr>
        <p:spPr>
          <a:xfrm>
            <a:off x="523392" y="1456990"/>
            <a:ext cx="7305127" cy="702665"/>
          </a:xfrm>
          <a:prstGeom prst="roundRect">
            <a:avLst/>
          </a:prstGeom>
          <a:solidFill>
            <a:srgbClr val="79B51C"/>
          </a:solidFill>
          <a:ln>
            <a:solidFill>
              <a:srgbClr val="79B5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 err="1" smtClean="0">
                <a:solidFill>
                  <a:schemeClr val="bg1"/>
                </a:solidFill>
              </a:rPr>
              <a:t>Comparison</a:t>
            </a:r>
            <a:r>
              <a:rPr lang="de-DE" sz="2000" dirty="0" smtClean="0">
                <a:solidFill>
                  <a:schemeClr val="bg1"/>
                </a:solidFill>
              </a:rPr>
              <a:t> </a:t>
            </a:r>
            <a:r>
              <a:rPr lang="de-DE" sz="2000" dirty="0" err="1" smtClean="0">
                <a:solidFill>
                  <a:schemeClr val="bg1"/>
                </a:solidFill>
              </a:rPr>
              <a:t>and</a:t>
            </a:r>
            <a:r>
              <a:rPr lang="de-DE" sz="2000" dirty="0" smtClean="0">
                <a:solidFill>
                  <a:schemeClr val="bg1"/>
                </a:solidFill>
              </a:rPr>
              <a:t> </a:t>
            </a:r>
            <a:r>
              <a:rPr lang="de-DE" sz="2000" dirty="0" err="1" smtClean="0">
                <a:solidFill>
                  <a:schemeClr val="bg1"/>
                </a:solidFill>
              </a:rPr>
              <a:t>implementation</a:t>
            </a:r>
            <a:r>
              <a:rPr lang="de-DE" sz="2000" dirty="0" smtClean="0">
                <a:solidFill>
                  <a:schemeClr val="bg1"/>
                </a:solidFill>
              </a:rPr>
              <a:t> </a:t>
            </a:r>
            <a:r>
              <a:rPr lang="de-DE" sz="2000" dirty="0" err="1" smtClean="0">
                <a:solidFill>
                  <a:schemeClr val="bg1"/>
                </a:solidFill>
              </a:rPr>
              <a:t>of</a:t>
            </a:r>
            <a:r>
              <a:rPr lang="de-DE" sz="2000" dirty="0" smtClean="0">
                <a:solidFill>
                  <a:schemeClr val="bg1"/>
                </a:solidFill>
              </a:rPr>
              <a:t> different </a:t>
            </a:r>
            <a:r>
              <a:rPr lang="de-DE" sz="2000" dirty="0" err="1" smtClean="0">
                <a:solidFill>
                  <a:schemeClr val="bg1"/>
                </a:solidFill>
              </a:rPr>
              <a:t>algorithms</a:t>
            </a:r>
            <a:endParaRPr lang="de-DE" sz="2000" dirty="0">
              <a:solidFill>
                <a:schemeClr val="bg1"/>
              </a:solidFill>
            </a:endParaRPr>
          </a:p>
        </p:txBody>
      </p:sp>
      <p:sp>
        <p:nvSpPr>
          <p:cNvPr id="27" name="Abgerundetes Rechteck 26"/>
          <p:cNvSpPr/>
          <p:nvPr/>
        </p:nvSpPr>
        <p:spPr>
          <a:xfrm>
            <a:off x="1325090" y="2405984"/>
            <a:ext cx="5695182" cy="384603"/>
          </a:xfrm>
          <a:prstGeom prst="roundRect">
            <a:avLst/>
          </a:prstGeom>
          <a:solidFill>
            <a:schemeClr val="bg1"/>
          </a:solidFill>
          <a:ln>
            <a:solidFill>
              <a:srgbClr val="79B5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smtClean="0">
                <a:solidFill>
                  <a:srgbClr val="79B51C"/>
                </a:solidFill>
              </a:rPr>
              <a:t>8 different </a:t>
            </a:r>
            <a:r>
              <a:rPr lang="de-DE" sz="1600" dirty="0" err="1" smtClean="0">
                <a:solidFill>
                  <a:srgbClr val="79B51C"/>
                </a:solidFill>
              </a:rPr>
              <a:t>algorithms</a:t>
            </a:r>
            <a:endParaRPr lang="de-DE" sz="1600" dirty="0">
              <a:solidFill>
                <a:srgbClr val="79B51C"/>
              </a:solidFill>
            </a:endParaRPr>
          </a:p>
        </p:txBody>
      </p:sp>
      <p:sp>
        <p:nvSpPr>
          <p:cNvPr id="28" name="Abgerundetes Rechteck 27"/>
          <p:cNvSpPr/>
          <p:nvPr/>
        </p:nvSpPr>
        <p:spPr>
          <a:xfrm>
            <a:off x="1325090" y="2978676"/>
            <a:ext cx="5695182" cy="384603"/>
          </a:xfrm>
          <a:prstGeom prst="roundRect">
            <a:avLst/>
          </a:prstGeom>
          <a:solidFill>
            <a:schemeClr val="bg1"/>
          </a:solidFill>
          <a:ln>
            <a:solidFill>
              <a:srgbClr val="79B5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err="1" smtClean="0">
                <a:solidFill>
                  <a:srgbClr val="79B51C"/>
                </a:solidFill>
              </a:rPr>
              <a:t>Use</a:t>
            </a:r>
            <a:r>
              <a:rPr lang="de-DE" sz="1600" dirty="0" smtClean="0">
                <a:solidFill>
                  <a:srgbClr val="79B51C"/>
                </a:solidFill>
              </a:rPr>
              <a:t> </a:t>
            </a:r>
            <a:r>
              <a:rPr lang="de-DE" sz="1600" dirty="0" err="1" smtClean="0">
                <a:solidFill>
                  <a:srgbClr val="79B51C"/>
                </a:solidFill>
              </a:rPr>
              <a:t>of</a:t>
            </a:r>
            <a:r>
              <a:rPr lang="de-DE" sz="1600" dirty="0" smtClean="0">
                <a:solidFill>
                  <a:srgbClr val="79B51C"/>
                </a:solidFill>
              </a:rPr>
              <a:t> </a:t>
            </a:r>
            <a:r>
              <a:rPr lang="de-DE" sz="1600" dirty="0" err="1" smtClean="0">
                <a:solidFill>
                  <a:srgbClr val="79B51C"/>
                </a:solidFill>
              </a:rPr>
              <a:t>decision</a:t>
            </a:r>
            <a:r>
              <a:rPr lang="de-DE" sz="1600" dirty="0" smtClean="0">
                <a:solidFill>
                  <a:srgbClr val="79B51C"/>
                </a:solidFill>
              </a:rPr>
              <a:t> </a:t>
            </a:r>
            <a:r>
              <a:rPr lang="de-DE" sz="1600" dirty="0" err="1" smtClean="0">
                <a:solidFill>
                  <a:srgbClr val="79B51C"/>
                </a:solidFill>
              </a:rPr>
              <a:t>matrix</a:t>
            </a:r>
            <a:r>
              <a:rPr lang="de-DE" sz="1600" dirty="0" smtClean="0">
                <a:solidFill>
                  <a:srgbClr val="79B51C"/>
                </a:solidFill>
              </a:rPr>
              <a:t> </a:t>
            </a:r>
            <a:r>
              <a:rPr lang="de-DE" sz="1600" dirty="0" err="1" smtClean="0">
                <a:solidFill>
                  <a:srgbClr val="79B51C"/>
                </a:solidFill>
              </a:rPr>
              <a:t>for</a:t>
            </a:r>
            <a:r>
              <a:rPr lang="de-DE" sz="1600" dirty="0" smtClean="0">
                <a:solidFill>
                  <a:srgbClr val="79B51C"/>
                </a:solidFill>
              </a:rPr>
              <a:t> </a:t>
            </a:r>
            <a:r>
              <a:rPr lang="de-DE" sz="1600" dirty="0" err="1" smtClean="0">
                <a:solidFill>
                  <a:srgbClr val="79B51C"/>
                </a:solidFill>
              </a:rPr>
              <a:t>comparison</a:t>
            </a:r>
            <a:endParaRPr lang="de-DE" sz="1600" dirty="0">
              <a:solidFill>
                <a:srgbClr val="79B51C"/>
              </a:solidFill>
            </a:endParaRPr>
          </a:p>
        </p:txBody>
      </p:sp>
      <p:sp>
        <p:nvSpPr>
          <p:cNvPr id="29" name="Abgerundetes Rechteck 28"/>
          <p:cNvSpPr/>
          <p:nvPr/>
        </p:nvSpPr>
        <p:spPr>
          <a:xfrm>
            <a:off x="1325090" y="3547750"/>
            <a:ext cx="5695182" cy="384603"/>
          </a:xfrm>
          <a:prstGeom prst="roundRect">
            <a:avLst/>
          </a:prstGeom>
          <a:solidFill>
            <a:schemeClr val="bg1"/>
          </a:solidFill>
          <a:ln>
            <a:solidFill>
              <a:srgbClr val="79B5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err="1" smtClean="0">
                <a:solidFill>
                  <a:srgbClr val="79B51C"/>
                </a:solidFill>
              </a:rPr>
              <a:t>Application</a:t>
            </a:r>
            <a:r>
              <a:rPr lang="de-DE" sz="1600" dirty="0" smtClean="0">
                <a:solidFill>
                  <a:srgbClr val="79B51C"/>
                </a:solidFill>
              </a:rPr>
              <a:t> </a:t>
            </a:r>
            <a:r>
              <a:rPr lang="de-DE" sz="1600" dirty="0" err="1" smtClean="0">
                <a:solidFill>
                  <a:srgbClr val="79B51C"/>
                </a:solidFill>
              </a:rPr>
              <a:t>of</a:t>
            </a:r>
            <a:r>
              <a:rPr lang="de-DE" sz="1600" dirty="0" smtClean="0">
                <a:solidFill>
                  <a:srgbClr val="79B51C"/>
                </a:solidFill>
              </a:rPr>
              <a:t> </a:t>
            </a:r>
            <a:r>
              <a:rPr lang="de-DE" sz="1600" dirty="0" err="1" smtClean="0">
                <a:solidFill>
                  <a:srgbClr val="79B51C"/>
                </a:solidFill>
              </a:rPr>
              <a:t>one</a:t>
            </a:r>
            <a:r>
              <a:rPr lang="de-DE" sz="1600" dirty="0" smtClean="0">
                <a:solidFill>
                  <a:srgbClr val="79B51C"/>
                </a:solidFill>
              </a:rPr>
              <a:t> </a:t>
            </a:r>
            <a:r>
              <a:rPr lang="de-DE" sz="1600" dirty="0" err="1" smtClean="0">
                <a:solidFill>
                  <a:srgbClr val="79B51C"/>
                </a:solidFill>
              </a:rPr>
              <a:t>algorithm</a:t>
            </a:r>
            <a:r>
              <a:rPr lang="de-DE" sz="1600" dirty="0" smtClean="0">
                <a:solidFill>
                  <a:srgbClr val="79B51C"/>
                </a:solidFill>
              </a:rPr>
              <a:t> </a:t>
            </a:r>
            <a:r>
              <a:rPr lang="de-DE" sz="1600" dirty="0" err="1" smtClean="0">
                <a:solidFill>
                  <a:srgbClr val="79B51C"/>
                </a:solidFill>
              </a:rPr>
              <a:t>to</a:t>
            </a:r>
            <a:r>
              <a:rPr lang="de-DE" sz="1600" dirty="0" smtClean="0">
                <a:solidFill>
                  <a:srgbClr val="79B51C"/>
                </a:solidFill>
              </a:rPr>
              <a:t> Geomarketing </a:t>
            </a:r>
            <a:r>
              <a:rPr lang="de-DE" sz="1600" dirty="0" err="1" smtClean="0">
                <a:solidFill>
                  <a:srgbClr val="79B51C"/>
                </a:solidFill>
              </a:rPr>
              <a:t>strategies</a:t>
            </a:r>
            <a:endParaRPr lang="de-DE" sz="1600" dirty="0">
              <a:solidFill>
                <a:srgbClr val="79B51C"/>
              </a:solidFill>
            </a:endParaRPr>
          </a:p>
        </p:txBody>
      </p:sp>
      <p:cxnSp>
        <p:nvCxnSpPr>
          <p:cNvPr id="8" name="Gewinkelte Verbindung 7"/>
          <p:cNvCxnSpPr>
            <a:endCxn id="27" idx="1"/>
          </p:cNvCxnSpPr>
          <p:nvPr/>
        </p:nvCxnSpPr>
        <p:spPr>
          <a:xfrm rot="16200000" flipH="1">
            <a:off x="935799" y="2208995"/>
            <a:ext cx="439818" cy="338764"/>
          </a:xfrm>
          <a:prstGeom prst="bentConnector2">
            <a:avLst/>
          </a:prstGeom>
          <a:ln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winkelte Verbindung 32"/>
          <p:cNvCxnSpPr>
            <a:endCxn id="28" idx="1"/>
          </p:cNvCxnSpPr>
          <p:nvPr/>
        </p:nvCxnSpPr>
        <p:spPr>
          <a:xfrm rot="16200000" flipH="1">
            <a:off x="570082" y="2415970"/>
            <a:ext cx="1012510" cy="497506"/>
          </a:xfrm>
          <a:prstGeom prst="bentConnector2">
            <a:avLst/>
          </a:prstGeom>
          <a:ln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winkelte Verbindung 35"/>
          <p:cNvCxnSpPr>
            <a:endCxn id="29" idx="1"/>
          </p:cNvCxnSpPr>
          <p:nvPr/>
        </p:nvCxnSpPr>
        <p:spPr>
          <a:xfrm rot="16200000" flipH="1">
            <a:off x="195535" y="2610497"/>
            <a:ext cx="1581584" cy="677526"/>
          </a:xfrm>
          <a:prstGeom prst="bentConnector2">
            <a:avLst/>
          </a:prstGeom>
          <a:ln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ichtungspfeil 41"/>
          <p:cNvSpPr/>
          <p:nvPr/>
        </p:nvSpPr>
        <p:spPr>
          <a:xfrm>
            <a:off x="215516" y="51470"/>
            <a:ext cx="1080000" cy="195486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" dirty="0" err="1" smtClean="0">
                <a:solidFill>
                  <a:schemeClr val="bg1"/>
                </a:solidFill>
              </a:rPr>
              <a:t>Introduction</a:t>
            </a:r>
            <a:endParaRPr lang="de-DE" sz="800" dirty="0">
              <a:solidFill>
                <a:schemeClr val="bg1"/>
              </a:solidFill>
            </a:endParaRPr>
          </a:p>
        </p:txBody>
      </p:sp>
      <p:sp>
        <p:nvSpPr>
          <p:cNvPr id="43" name="Richtungspfeil 42"/>
          <p:cNvSpPr/>
          <p:nvPr/>
        </p:nvSpPr>
        <p:spPr>
          <a:xfrm>
            <a:off x="1619792" y="51470"/>
            <a:ext cx="1080000" cy="195486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6350">
            <a:solidFill>
              <a:schemeClr val="bg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" dirty="0" smtClean="0">
                <a:solidFill>
                  <a:schemeClr val="bg1"/>
                </a:solidFill>
              </a:rPr>
              <a:t>Motivation</a:t>
            </a:r>
            <a:endParaRPr lang="de-DE" sz="800" dirty="0">
              <a:solidFill>
                <a:schemeClr val="bg1"/>
              </a:solidFill>
            </a:endParaRPr>
          </a:p>
        </p:txBody>
      </p:sp>
      <p:sp>
        <p:nvSpPr>
          <p:cNvPr id="45" name="Richtungspfeil 44"/>
          <p:cNvSpPr/>
          <p:nvPr/>
        </p:nvSpPr>
        <p:spPr>
          <a:xfrm>
            <a:off x="3059952" y="51470"/>
            <a:ext cx="1080000" cy="195486"/>
          </a:xfrm>
          <a:prstGeom prst="homePlate">
            <a:avLst/>
          </a:prstGeom>
          <a:solidFill>
            <a:schemeClr val="bg1"/>
          </a:solidFill>
          <a:ln w="6350">
            <a:solidFill>
              <a:srgbClr val="79B5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" dirty="0" smtClean="0">
                <a:solidFill>
                  <a:srgbClr val="79B51C"/>
                </a:solidFill>
              </a:rPr>
              <a:t>Approach</a:t>
            </a:r>
            <a:endParaRPr lang="de-DE" sz="800" dirty="0">
              <a:solidFill>
                <a:srgbClr val="79B51C"/>
              </a:solidFill>
            </a:endParaRPr>
          </a:p>
        </p:txBody>
      </p:sp>
      <p:sp>
        <p:nvSpPr>
          <p:cNvPr id="46" name="Richtungspfeil 45"/>
          <p:cNvSpPr/>
          <p:nvPr/>
        </p:nvSpPr>
        <p:spPr>
          <a:xfrm>
            <a:off x="4500112" y="59656"/>
            <a:ext cx="1080000" cy="195486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" dirty="0" err="1" smtClean="0"/>
              <a:t>Architecture</a:t>
            </a:r>
            <a:endParaRPr lang="de-DE" sz="800" dirty="0"/>
          </a:p>
        </p:txBody>
      </p:sp>
      <p:sp>
        <p:nvSpPr>
          <p:cNvPr id="47" name="Richtungspfeil 46"/>
          <p:cNvSpPr/>
          <p:nvPr/>
        </p:nvSpPr>
        <p:spPr>
          <a:xfrm>
            <a:off x="5940272" y="59656"/>
            <a:ext cx="1080000" cy="195486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" dirty="0" smtClean="0"/>
              <a:t>Progress</a:t>
            </a:r>
            <a:endParaRPr lang="de-DE" sz="800" dirty="0"/>
          </a:p>
        </p:txBody>
      </p:sp>
      <p:sp>
        <p:nvSpPr>
          <p:cNvPr id="48" name="Richtungspfeil 47"/>
          <p:cNvSpPr/>
          <p:nvPr/>
        </p:nvSpPr>
        <p:spPr>
          <a:xfrm>
            <a:off x="7380432" y="51470"/>
            <a:ext cx="1080000" cy="195486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" dirty="0" smtClean="0"/>
              <a:t>Outlook</a:t>
            </a:r>
            <a:endParaRPr lang="de-DE" sz="800" dirty="0"/>
          </a:p>
        </p:txBody>
      </p:sp>
      <p:sp>
        <p:nvSpPr>
          <p:cNvPr id="49" name="Textfeld 48"/>
          <p:cNvSpPr txBox="1"/>
          <p:nvPr/>
        </p:nvSpPr>
        <p:spPr>
          <a:xfrm>
            <a:off x="8100392" y="4664116"/>
            <a:ext cx="26962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600" dirty="0" smtClean="0"/>
              <a:t>[5]</a:t>
            </a:r>
            <a:endParaRPr lang="de-DE" sz="600" dirty="0"/>
          </a:p>
        </p:txBody>
      </p:sp>
    </p:spTree>
    <p:extLst>
      <p:ext uri="{BB962C8B-B14F-4D97-AF65-F5344CB8AC3E}">
        <p14:creationId xmlns:p14="http://schemas.microsoft.com/office/powerpoint/2010/main" val="824856646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1" name="Gewinkelte Verbindung 90"/>
          <p:cNvCxnSpPr>
            <a:stCxn id="24" idx="1"/>
            <a:endCxn id="35" idx="1"/>
          </p:cNvCxnSpPr>
          <p:nvPr/>
        </p:nvCxnSpPr>
        <p:spPr>
          <a:xfrm rot="10800000" flipH="1" flipV="1">
            <a:off x="3669964" y="2465535"/>
            <a:ext cx="541996" cy="2095850"/>
          </a:xfrm>
          <a:prstGeom prst="bentConnector3">
            <a:avLst>
              <a:gd name="adj1" fmla="val -42177"/>
            </a:avLst>
          </a:prstGeom>
          <a:ln>
            <a:solidFill>
              <a:schemeClr val="tx2">
                <a:lumMod val="9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de" sz="3000" dirty="0" smtClean="0"/>
              <a:t>Architecture</a:t>
            </a:r>
            <a:endParaRPr lang="de" sz="3000" dirty="0"/>
          </a:p>
        </p:txBody>
      </p:sp>
      <p:grpSp>
        <p:nvGrpSpPr>
          <p:cNvPr id="4" name="Gruppieren 3"/>
          <p:cNvGrpSpPr/>
          <p:nvPr/>
        </p:nvGrpSpPr>
        <p:grpSpPr>
          <a:xfrm>
            <a:off x="-108520" y="1013863"/>
            <a:ext cx="9793088" cy="4126140"/>
            <a:chOff x="-108520" y="1013863"/>
            <a:chExt cx="9793088" cy="4126140"/>
          </a:xfrm>
        </p:grpSpPr>
        <p:sp>
          <p:nvSpPr>
            <p:cNvPr id="5" name="Abgerundetes Rechteck 4"/>
            <p:cNvSpPr/>
            <p:nvPr/>
          </p:nvSpPr>
          <p:spPr>
            <a:xfrm>
              <a:off x="-108520" y="1013863"/>
              <a:ext cx="8208912" cy="45719"/>
            </a:xfrm>
            <a:prstGeom prst="roundRect">
              <a:avLst/>
            </a:prstGeom>
            <a:solidFill>
              <a:srgbClr val="79B51C"/>
            </a:solidFill>
            <a:ln w="3175">
              <a:solidFill>
                <a:srgbClr val="83BC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Abgerundetes Rechteck 5"/>
            <p:cNvSpPr/>
            <p:nvPr/>
          </p:nvSpPr>
          <p:spPr>
            <a:xfrm>
              <a:off x="-108520" y="1131590"/>
              <a:ext cx="8568952" cy="45719"/>
            </a:xfrm>
            <a:prstGeom prst="roundRect">
              <a:avLst/>
            </a:prstGeom>
            <a:solidFill>
              <a:srgbClr val="83BC33"/>
            </a:solidFill>
            <a:ln w="3175">
              <a:solidFill>
                <a:srgbClr val="79B51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Abgerundetes Rechteck 6"/>
            <p:cNvSpPr/>
            <p:nvPr/>
          </p:nvSpPr>
          <p:spPr>
            <a:xfrm>
              <a:off x="1835696" y="5094284"/>
              <a:ext cx="7848872" cy="45719"/>
            </a:xfrm>
            <a:prstGeom prst="roundRect">
              <a:avLst/>
            </a:prstGeom>
            <a:solidFill>
              <a:srgbClr val="83BC33"/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4788468"/>
            <a:ext cx="1224136" cy="37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Rechtwinkliges Dreieck 16"/>
          <p:cNvSpPr/>
          <p:nvPr/>
        </p:nvSpPr>
        <p:spPr>
          <a:xfrm flipH="1">
            <a:off x="7884368" y="4011911"/>
            <a:ext cx="1241884" cy="1131590"/>
          </a:xfrm>
          <a:prstGeom prst="rtTriangle">
            <a:avLst/>
          </a:prstGeom>
          <a:solidFill>
            <a:srgbClr val="79B51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de-DE" sz="800" dirty="0" smtClean="0"/>
              <a:t>13</a:t>
            </a:r>
          </a:p>
        </p:txBody>
      </p:sp>
      <p:sp>
        <p:nvSpPr>
          <p:cNvPr id="19" name="Textfeld 18"/>
          <p:cNvSpPr txBox="1"/>
          <p:nvPr/>
        </p:nvSpPr>
        <p:spPr>
          <a:xfrm>
            <a:off x="1124819" y="4986336"/>
            <a:ext cx="26962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600" dirty="0" smtClean="0"/>
              <a:t>[1]</a:t>
            </a:r>
            <a:endParaRPr lang="de-DE" sz="600" dirty="0"/>
          </a:p>
        </p:txBody>
      </p:sp>
      <p:sp>
        <p:nvSpPr>
          <p:cNvPr id="26" name="Abgerundetes Rechteck 25"/>
          <p:cNvSpPr/>
          <p:nvPr/>
        </p:nvSpPr>
        <p:spPr>
          <a:xfrm>
            <a:off x="310820" y="2089221"/>
            <a:ext cx="2031295" cy="670832"/>
          </a:xfrm>
          <a:prstGeom prst="roundRect">
            <a:avLst/>
          </a:prstGeom>
          <a:solidFill>
            <a:schemeClr val="bg1"/>
          </a:solidFill>
          <a:ln>
            <a:solidFill>
              <a:srgbClr val="79B5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smtClean="0">
                <a:solidFill>
                  <a:srgbClr val="83BC33"/>
                </a:solidFill>
              </a:rPr>
              <a:t>Data </a:t>
            </a:r>
            <a:r>
              <a:rPr lang="de-DE" sz="1600" dirty="0" err="1" smtClean="0">
                <a:solidFill>
                  <a:srgbClr val="83BC33"/>
                </a:solidFill>
              </a:rPr>
              <a:t>provided</a:t>
            </a:r>
            <a:r>
              <a:rPr lang="de-DE" sz="1600" dirty="0" smtClean="0">
                <a:solidFill>
                  <a:srgbClr val="83BC33"/>
                </a:solidFill>
              </a:rPr>
              <a:t> </a:t>
            </a:r>
            <a:r>
              <a:rPr lang="de-DE" sz="1600" dirty="0" err="1" smtClean="0">
                <a:solidFill>
                  <a:srgbClr val="83BC33"/>
                </a:solidFill>
              </a:rPr>
              <a:t>by</a:t>
            </a:r>
            <a:r>
              <a:rPr lang="de-DE" sz="1600" dirty="0" smtClean="0">
                <a:solidFill>
                  <a:srgbClr val="83BC33"/>
                </a:solidFill>
              </a:rPr>
              <a:t> </a:t>
            </a:r>
            <a:r>
              <a:rPr lang="de-DE" sz="1600" dirty="0" err="1" smtClean="0">
                <a:solidFill>
                  <a:srgbClr val="83BC33"/>
                </a:solidFill>
              </a:rPr>
              <a:t>microm</a:t>
            </a:r>
            <a:endParaRPr lang="de-DE" sz="1600" dirty="0">
              <a:solidFill>
                <a:srgbClr val="83BC33"/>
              </a:solidFill>
            </a:endParaRPr>
          </a:p>
        </p:txBody>
      </p:sp>
      <p:sp>
        <p:nvSpPr>
          <p:cNvPr id="23" name="Abgerundetes Rechteck 22"/>
          <p:cNvSpPr/>
          <p:nvPr/>
        </p:nvSpPr>
        <p:spPr>
          <a:xfrm>
            <a:off x="4211960" y="3047306"/>
            <a:ext cx="2350722" cy="464875"/>
          </a:xfrm>
          <a:prstGeom prst="roundRect">
            <a:avLst/>
          </a:prstGeom>
          <a:solidFill>
            <a:schemeClr val="bg1"/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err="1" smtClean="0">
                <a:solidFill>
                  <a:schemeClr val="tx2">
                    <a:lumMod val="50000"/>
                  </a:schemeClr>
                </a:solidFill>
              </a:rPr>
              <a:t>PostgreSQL</a:t>
            </a:r>
            <a:r>
              <a:rPr lang="de-DE" sz="1600" dirty="0" smtClean="0">
                <a:solidFill>
                  <a:schemeClr val="tx2">
                    <a:lumMod val="50000"/>
                  </a:schemeClr>
                </a:solidFill>
              </a:rPr>
              <a:t>/</a:t>
            </a:r>
            <a:r>
              <a:rPr lang="de-DE" sz="1600" dirty="0" err="1" smtClean="0">
                <a:solidFill>
                  <a:schemeClr val="tx2">
                    <a:lumMod val="50000"/>
                  </a:schemeClr>
                </a:solidFill>
              </a:rPr>
              <a:t>PostGIS</a:t>
            </a:r>
            <a:endParaRPr lang="de-DE" sz="16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4" name="Abgerundetes Rechteck 23"/>
          <p:cNvSpPr/>
          <p:nvPr/>
        </p:nvSpPr>
        <p:spPr>
          <a:xfrm>
            <a:off x="3669964" y="2114202"/>
            <a:ext cx="2028130" cy="702665"/>
          </a:xfrm>
          <a:prstGeom prst="roundRect">
            <a:avLst/>
          </a:prstGeom>
          <a:solidFill>
            <a:schemeClr val="bg1"/>
          </a:solidFill>
          <a:ln>
            <a:solidFill>
              <a:srgbClr val="79B5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err="1" smtClean="0">
                <a:solidFill>
                  <a:srgbClr val="83BC33"/>
                </a:solidFill>
              </a:rPr>
              <a:t>Eclipse</a:t>
            </a:r>
            <a:endParaRPr lang="de-DE" sz="1600" dirty="0">
              <a:solidFill>
                <a:srgbClr val="83BC33"/>
              </a:solidFill>
            </a:endParaRPr>
          </a:p>
        </p:txBody>
      </p:sp>
      <p:sp>
        <p:nvSpPr>
          <p:cNvPr id="30" name="Abgerundetes Rechteck 29"/>
          <p:cNvSpPr/>
          <p:nvPr/>
        </p:nvSpPr>
        <p:spPr>
          <a:xfrm>
            <a:off x="6804248" y="2134140"/>
            <a:ext cx="2028130" cy="702665"/>
          </a:xfrm>
          <a:prstGeom prst="roundRect">
            <a:avLst/>
          </a:prstGeom>
          <a:solidFill>
            <a:schemeClr val="bg1"/>
          </a:solidFill>
          <a:ln>
            <a:solidFill>
              <a:srgbClr val="79B5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smtClean="0">
                <a:solidFill>
                  <a:srgbClr val="83BC33"/>
                </a:solidFill>
              </a:rPr>
              <a:t>QGIS</a:t>
            </a:r>
            <a:endParaRPr lang="de-DE" sz="1600" dirty="0">
              <a:solidFill>
                <a:srgbClr val="83BC33"/>
              </a:solidFill>
            </a:endParaRPr>
          </a:p>
        </p:txBody>
      </p:sp>
      <p:sp>
        <p:nvSpPr>
          <p:cNvPr id="34" name="Abgerundetes Rechteck 33"/>
          <p:cNvSpPr/>
          <p:nvPr/>
        </p:nvSpPr>
        <p:spPr>
          <a:xfrm>
            <a:off x="4211960" y="3681951"/>
            <a:ext cx="2350722" cy="468373"/>
          </a:xfrm>
          <a:prstGeom prst="roundRect">
            <a:avLst/>
          </a:prstGeom>
          <a:solidFill>
            <a:schemeClr val="bg1"/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smtClean="0">
                <a:solidFill>
                  <a:schemeClr val="tx2">
                    <a:lumMod val="50000"/>
                  </a:schemeClr>
                </a:solidFill>
              </a:rPr>
              <a:t>Java</a:t>
            </a:r>
            <a:endParaRPr lang="de-DE" sz="16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35" name="Abgerundetes Rechteck 34"/>
          <p:cNvSpPr/>
          <p:nvPr/>
        </p:nvSpPr>
        <p:spPr>
          <a:xfrm>
            <a:off x="4211960" y="4319405"/>
            <a:ext cx="2353526" cy="483959"/>
          </a:xfrm>
          <a:prstGeom prst="roundRect">
            <a:avLst/>
          </a:prstGeom>
          <a:solidFill>
            <a:schemeClr val="bg1"/>
          </a:solidFill>
          <a:ln>
            <a:solidFill>
              <a:schemeClr val="tx2">
                <a:lumMod val="9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err="1" smtClean="0">
                <a:solidFill>
                  <a:schemeClr val="tx2">
                    <a:lumMod val="90000"/>
                  </a:schemeClr>
                </a:solidFill>
              </a:rPr>
              <a:t>JavaFX</a:t>
            </a:r>
            <a:endParaRPr lang="de-DE" sz="1600" dirty="0">
              <a:solidFill>
                <a:schemeClr val="tx2">
                  <a:lumMod val="90000"/>
                </a:schemeClr>
              </a:solidFill>
            </a:endParaRPr>
          </a:p>
        </p:txBody>
      </p:sp>
      <p:sp>
        <p:nvSpPr>
          <p:cNvPr id="42" name="Abgerundetes Rechteck 41"/>
          <p:cNvSpPr/>
          <p:nvPr/>
        </p:nvSpPr>
        <p:spPr>
          <a:xfrm>
            <a:off x="457200" y="1314387"/>
            <a:ext cx="1738536" cy="472106"/>
          </a:xfrm>
          <a:prstGeom prst="roundRect">
            <a:avLst/>
          </a:prstGeom>
          <a:solidFill>
            <a:srgbClr val="79B51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smtClean="0"/>
              <a:t>Input</a:t>
            </a:r>
            <a:endParaRPr lang="de-DE" sz="2400" dirty="0"/>
          </a:p>
        </p:txBody>
      </p:sp>
      <p:sp>
        <p:nvSpPr>
          <p:cNvPr id="43" name="Abgerundetes Rechteck 42"/>
          <p:cNvSpPr/>
          <p:nvPr/>
        </p:nvSpPr>
        <p:spPr>
          <a:xfrm>
            <a:off x="3419992" y="1308714"/>
            <a:ext cx="2520160" cy="472106"/>
          </a:xfrm>
          <a:prstGeom prst="roundRect">
            <a:avLst/>
          </a:prstGeom>
          <a:solidFill>
            <a:srgbClr val="79B51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smtClean="0"/>
              <a:t>Processing</a:t>
            </a:r>
            <a:endParaRPr lang="de-DE" sz="2400" dirty="0"/>
          </a:p>
        </p:txBody>
      </p:sp>
      <p:sp>
        <p:nvSpPr>
          <p:cNvPr id="44" name="Abgerundetes Rechteck 43"/>
          <p:cNvSpPr/>
          <p:nvPr/>
        </p:nvSpPr>
        <p:spPr>
          <a:xfrm>
            <a:off x="6937920" y="1308714"/>
            <a:ext cx="1738536" cy="472106"/>
          </a:xfrm>
          <a:prstGeom prst="roundRect">
            <a:avLst/>
          </a:prstGeom>
          <a:solidFill>
            <a:srgbClr val="79B51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smtClean="0"/>
              <a:t>Output</a:t>
            </a:r>
            <a:endParaRPr lang="de-DE" sz="2400" dirty="0"/>
          </a:p>
        </p:txBody>
      </p:sp>
      <p:sp>
        <p:nvSpPr>
          <p:cNvPr id="56" name="Abgerundetes Rechteck 55"/>
          <p:cNvSpPr/>
          <p:nvPr/>
        </p:nvSpPr>
        <p:spPr>
          <a:xfrm>
            <a:off x="647564" y="3047306"/>
            <a:ext cx="2350722" cy="464875"/>
          </a:xfrm>
          <a:prstGeom prst="roundRect">
            <a:avLst/>
          </a:prstGeom>
          <a:solidFill>
            <a:schemeClr val="bg1"/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smtClean="0">
                <a:solidFill>
                  <a:schemeClr val="tx2">
                    <a:lumMod val="50000"/>
                  </a:schemeClr>
                </a:solidFill>
              </a:rPr>
              <a:t>Geometries</a:t>
            </a:r>
            <a:endParaRPr lang="de-DE" sz="16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57" name="Abgerundetes Rechteck 56"/>
          <p:cNvSpPr/>
          <p:nvPr/>
        </p:nvSpPr>
        <p:spPr>
          <a:xfrm>
            <a:off x="647564" y="3681951"/>
            <a:ext cx="2350722" cy="468373"/>
          </a:xfrm>
          <a:prstGeom prst="roundRect">
            <a:avLst/>
          </a:prstGeom>
          <a:solidFill>
            <a:schemeClr val="bg1"/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err="1" smtClean="0">
                <a:solidFill>
                  <a:schemeClr val="tx2">
                    <a:lumMod val="50000"/>
                  </a:schemeClr>
                </a:solidFill>
              </a:rPr>
              <a:t>Number</a:t>
            </a:r>
            <a:r>
              <a:rPr lang="de-DE" sz="1600" dirty="0" smtClean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de-DE" sz="1600" dirty="0" err="1" smtClean="0">
                <a:solidFill>
                  <a:schemeClr val="tx2">
                    <a:lumMod val="50000"/>
                  </a:schemeClr>
                </a:solidFill>
              </a:rPr>
              <a:t>of</a:t>
            </a:r>
            <a:r>
              <a:rPr lang="de-DE" sz="1600" dirty="0" smtClean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de-DE" sz="1600" dirty="0" err="1" smtClean="0">
                <a:solidFill>
                  <a:schemeClr val="tx2">
                    <a:lumMod val="50000"/>
                  </a:schemeClr>
                </a:solidFill>
              </a:rPr>
              <a:t>Households</a:t>
            </a:r>
            <a:endParaRPr lang="de-DE" sz="1600" dirty="0">
              <a:solidFill>
                <a:schemeClr val="tx2">
                  <a:lumMod val="50000"/>
                </a:schemeClr>
              </a:solidFill>
            </a:endParaRPr>
          </a:p>
        </p:txBody>
      </p:sp>
      <p:cxnSp>
        <p:nvCxnSpPr>
          <p:cNvPr id="58" name="Gerade Verbindung mit Pfeil 57"/>
          <p:cNvCxnSpPr>
            <a:stCxn id="42" idx="3"/>
            <a:endCxn id="43" idx="1"/>
          </p:cNvCxnSpPr>
          <p:nvPr/>
        </p:nvCxnSpPr>
        <p:spPr>
          <a:xfrm flipV="1">
            <a:off x="2195736" y="1544767"/>
            <a:ext cx="1224256" cy="5673"/>
          </a:xfrm>
          <a:prstGeom prst="straightConnector1">
            <a:avLst/>
          </a:prstGeom>
          <a:ln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Gerade Verbindung mit Pfeil 60"/>
          <p:cNvCxnSpPr>
            <a:stCxn id="43" idx="3"/>
            <a:endCxn id="44" idx="1"/>
          </p:cNvCxnSpPr>
          <p:nvPr/>
        </p:nvCxnSpPr>
        <p:spPr>
          <a:xfrm>
            <a:off x="5940152" y="1544767"/>
            <a:ext cx="997768" cy="0"/>
          </a:xfrm>
          <a:prstGeom prst="straightConnector1">
            <a:avLst/>
          </a:prstGeom>
          <a:ln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Gerader Verbinder 64"/>
          <p:cNvCxnSpPr>
            <a:stCxn id="42" idx="2"/>
            <a:endCxn id="26" idx="0"/>
          </p:cNvCxnSpPr>
          <p:nvPr/>
        </p:nvCxnSpPr>
        <p:spPr>
          <a:xfrm>
            <a:off x="1326468" y="1786493"/>
            <a:ext cx="0" cy="302728"/>
          </a:xfrm>
          <a:prstGeom prst="line">
            <a:avLst/>
          </a:prstGeom>
          <a:ln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Gerader Verbinder 65"/>
          <p:cNvCxnSpPr>
            <a:stCxn id="43" idx="2"/>
            <a:endCxn id="24" idx="0"/>
          </p:cNvCxnSpPr>
          <p:nvPr/>
        </p:nvCxnSpPr>
        <p:spPr>
          <a:xfrm>
            <a:off x="4680072" y="1780820"/>
            <a:ext cx="3957" cy="333382"/>
          </a:xfrm>
          <a:prstGeom prst="line">
            <a:avLst/>
          </a:prstGeom>
          <a:ln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Gerader Verbinder 69"/>
          <p:cNvCxnSpPr>
            <a:stCxn id="44" idx="2"/>
            <a:endCxn id="30" idx="0"/>
          </p:cNvCxnSpPr>
          <p:nvPr/>
        </p:nvCxnSpPr>
        <p:spPr>
          <a:xfrm>
            <a:off x="7807188" y="1780820"/>
            <a:ext cx="11125" cy="353320"/>
          </a:xfrm>
          <a:prstGeom prst="line">
            <a:avLst/>
          </a:prstGeom>
          <a:ln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Gewinkelte Verbindung 74"/>
          <p:cNvCxnSpPr>
            <a:stCxn id="26" idx="1"/>
            <a:endCxn id="56" idx="1"/>
          </p:cNvCxnSpPr>
          <p:nvPr/>
        </p:nvCxnSpPr>
        <p:spPr>
          <a:xfrm rot="10800000" flipH="1" flipV="1">
            <a:off x="310820" y="2424636"/>
            <a:ext cx="336744" cy="855107"/>
          </a:xfrm>
          <a:prstGeom prst="bentConnector3">
            <a:avLst>
              <a:gd name="adj1" fmla="val -29093"/>
            </a:avLst>
          </a:prstGeom>
          <a:ln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Gewinkelte Verbindung 76"/>
          <p:cNvCxnSpPr>
            <a:stCxn id="26" idx="1"/>
            <a:endCxn id="57" idx="1"/>
          </p:cNvCxnSpPr>
          <p:nvPr/>
        </p:nvCxnSpPr>
        <p:spPr>
          <a:xfrm rot="10800000" flipH="1" flipV="1">
            <a:off x="310820" y="2424636"/>
            <a:ext cx="336744" cy="1491501"/>
          </a:xfrm>
          <a:prstGeom prst="bentConnector3">
            <a:avLst>
              <a:gd name="adj1" fmla="val -29093"/>
            </a:avLst>
          </a:prstGeom>
          <a:ln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Gewinkelte Verbindung 79"/>
          <p:cNvCxnSpPr>
            <a:stCxn id="24" idx="1"/>
            <a:endCxn id="23" idx="1"/>
          </p:cNvCxnSpPr>
          <p:nvPr/>
        </p:nvCxnSpPr>
        <p:spPr>
          <a:xfrm rot="10800000" flipH="1" flipV="1">
            <a:off x="3669964" y="2465534"/>
            <a:ext cx="541996" cy="814209"/>
          </a:xfrm>
          <a:prstGeom prst="bentConnector3">
            <a:avLst>
              <a:gd name="adj1" fmla="val -42177"/>
            </a:avLst>
          </a:prstGeom>
          <a:ln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Gewinkelte Verbindung 85"/>
          <p:cNvCxnSpPr>
            <a:stCxn id="24" idx="1"/>
            <a:endCxn id="34" idx="1"/>
          </p:cNvCxnSpPr>
          <p:nvPr/>
        </p:nvCxnSpPr>
        <p:spPr>
          <a:xfrm rot="10800000" flipH="1" flipV="1">
            <a:off x="3669964" y="2465534"/>
            <a:ext cx="541996" cy="1450603"/>
          </a:xfrm>
          <a:prstGeom prst="bentConnector3">
            <a:avLst>
              <a:gd name="adj1" fmla="val -42177"/>
            </a:avLst>
          </a:prstGeom>
          <a:ln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Abgerundetes Rechteck 96"/>
          <p:cNvSpPr/>
          <p:nvPr/>
        </p:nvSpPr>
        <p:spPr>
          <a:xfrm>
            <a:off x="643409" y="4305246"/>
            <a:ext cx="2350722" cy="468373"/>
          </a:xfrm>
          <a:prstGeom prst="roundRect">
            <a:avLst/>
          </a:prstGeom>
          <a:solidFill>
            <a:schemeClr val="bg1"/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smtClean="0">
                <a:solidFill>
                  <a:schemeClr val="tx2">
                    <a:lumMod val="50000"/>
                  </a:schemeClr>
                </a:solidFill>
              </a:rPr>
              <a:t>- Locations</a:t>
            </a:r>
            <a:endParaRPr lang="de-DE" sz="1600" dirty="0">
              <a:solidFill>
                <a:schemeClr val="tx2">
                  <a:lumMod val="50000"/>
                </a:schemeClr>
              </a:solidFill>
            </a:endParaRPr>
          </a:p>
        </p:txBody>
      </p:sp>
      <p:cxnSp>
        <p:nvCxnSpPr>
          <p:cNvPr id="98" name="Gewinkelte Verbindung 97"/>
          <p:cNvCxnSpPr>
            <a:stCxn id="26" idx="1"/>
            <a:endCxn id="97" idx="1"/>
          </p:cNvCxnSpPr>
          <p:nvPr/>
        </p:nvCxnSpPr>
        <p:spPr>
          <a:xfrm rot="10800000" flipH="1" flipV="1">
            <a:off x="310819" y="2424637"/>
            <a:ext cx="332589" cy="2114796"/>
          </a:xfrm>
          <a:prstGeom prst="bentConnector3">
            <a:avLst>
              <a:gd name="adj1" fmla="val -29456"/>
            </a:avLst>
          </a:prstGeom>
          <a:ln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AutoShape 2" descr="Bildergebnis für sparkass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pic>
        <p:nvPicPr>
          <p:cNvPr id="5124" name="Picture 4" descr="http://www.port01.com/uploads/cities/13/locations/original/2012-02-03_15%3A53%3A43_sparkasse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856" y="4379644"/>
            <a:ext cx="373784" cy="280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8" name="Richtungspfeil 107"/>
          <p:cNvSpPr/>
          <p:nvPr/>
        </p:nvSpPr>
        <p:spPr>
          <a:xfrm>
            <a:off x="215516" y="51470"/>
            <a:ext cx="1080000" cy="195486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" dirty="0" err="1" smtClean="0">
                <a:solidFill>
                  <a:schemeClr val="bg1"/>
                </a:solidFill>
              </a:rPr>
              <a:t>Introduction</a:t>
            </a:r>
            <a:endParaRPr lang="de-DE" sz="800" dirty="0">
              <a:solidFill>
                <a:schemeClr val="bg1"/>
              </a:solidFill>
            </a:endParaRPr>
          </a:p>
        </p:txBody>
      </p:sp>
      <p:sp>
        <p:nvSpPr>
          <p:cNvPr id="109" name="Richtungspfeil 108"/>
          <p:cNvSpPr/>
          <p:nvPr/>
        </p:nvSpPr>
        <p:spPr>
          <a:xfrm>
            <a:off x="1619792" y="51470"/>
            <a:ext cx="1080000" cy="195486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6350">
            <a:solidFill>
              <a:schemeClr val="bg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" dirty="0" smtClean="0">
                <a:solidFill>
                  <a:schemeClr val="bg1"/>
                </a:solidFill>
              </a:rPr>
              <a:t>Motivation</a:t>
            </a:r>
            <a:endParaRPr lang="de-DE" sz="800" dirty="0">
              <a:solidFill>
                <a:schemeClr val="bg1"/>
              </a:solidFill>
            </a:endParaRPr>
          </a:p>
        </p:txBody>
      </p:sp>
      <p:sp>
        <p:nvSpPr>
          <p:cNvPr id="110" name="Richtungspfeil 109"/>
          <p:cNvSpPr/>
          <p:nvPr/>
        </p:nvSpPr>
        <p:spPr>
          <a:xfrm>
            <a:off x="3059952" y="51470"/>
            <a:ext cx="1080000" cy="195486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6350">
            <a:solidFill>
              <a:schemeClr val="bg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" dirty="0" smtClean="0">
                <a:solidFill>
                  <a:schemeClr val="bg1"/>
                </a:solidFill>
              </a:rPr>
              <a:t>Approach</a:t>
            </a:r>
            <a:endParaRPr lang="de-DE" sz="800" dirty="0">
              <a:solidFill>
                <a:schemeClr val="bg1"/>
              </a:solidFill>
            </a:endParaRPr>
          </a:p>
        </p:txBody>
      </p:sp>
      <p:sp>
        <p:nvSpPr>
          <p:cNvPr id="111" name="Richtungspfeil 110"/>
          <p:cNvSpPr/>
          <p:nvPr/>
        </p:nvSpPr>
        <p:spPr>
          <a:xfrm>
            <a:off x="4500112" y="59656"/>
            <a:ext cx="1080000" cy="195486"/>
          </a:xfrm>
          <a:prstGeom prst="homePlate">
            <a:avLst/>
          </a:prstGeom>
          <a:solidFill>
            <a:schemeClr val="bg1"/>
          </a:solidFill>
          <a:ln w="6350">
            <a:solidFill>
              <a:srgbClr val="79B5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" dirty="0" err="1" smtClean="0">
                <a:solidFill>
                  <a:srgbClr val="79B51C"/>
                </a:solidFill>
              </a:rPr>
              <a:t>Architecture</a:t>
            </a:r>
            <a:endParaRPr lang="de-DE" sz="800" dirty="0">
              <a:solidFill>
                <a:srgbClr val="79B51C"/>
              </a:solidFill>
            </a:endParaRPr>
          </a:p>
        </p:txBody>
      </p:sp>
      <p:sp>
        <p:nvSpPr>
          <p:cNvPr id="112" name="Richtungspfeil 111"/>
          <p:cNvSpPr/>
          <p:nvPr/>
        </p:nvSpPr>
        <p:spPr>
          <a:xfrm>
            <a:off x="5940272" y="59656"/>
            <a:ext cx="1080000" cy="195486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" dirty="0" smtClean="0"/>
              <a:t>Progress</a:t>
            </a:r>
            <a:endParaRPr lang="de-DE" sz="800" dirty="0"/>
          </a:p>
        </p:txBody>
      </p:sp>
      <p:sp>
        <p:nvSpPr>
          <p:cNvPr id="113" name="Richtungspfeil 112"/>
          <p:cNvSpPr/>
          <p:nvPr/>
        </p:nvSpPr>
        <p:spPr>
          <a:xfrm>
            <a:off x="7380432" y="51470"/>
            <a:ext cx="1080000" cy="195486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" dirty="0" smtClean="0"/>
              <a:t>Outlook</a:t>
            </a:r>
            <a:endParaRPr lang="de-DE" sz="800" dirty="0"/>
          </a:p>
        </p:txBody>
      </p:sp>
      <p:sp>
        <p:nvSpPr>
          <p:cNvPr id="115" name="Textfeld 114"/>
          <p:cNvSpPr txBox="1"/>
          <p:nvPr/>
        </p:nvSpPr>
        <p:spPr>
          <a:xfrm>
            <a:off x="1120367" y="4572382"/>
            <a:ext cx="26962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600" dirty="0" smtClean="0"/>
              <a:t>[6]</a:t>
            </a:r>
            <a:endParaRPr lang="de-DE" sz="600" dirty="0"/>
          </a:p>
        </p:txBody>
      </p:sp>
    </p:spTree>
    <p:extLst>
      <p:ext uri="{BB962C8B-B14F-4D97-AF65-F5344CB8AC3E}">
        <p14:creationId xmlns:p14="http://schemas.microsoft.com/office/powerpoint/2010/main" val="3598347323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rafik 5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9198" y="3136869"/>
            <a:ext cx="1819183" cy="1444124"/>
          </a:xfrm>
          <a:prstGeom prst="rect">
            <a:avLst/>
          </a:prstGeom>
        </p:spPr>
      </p:pic>
      <p:pic>
        <p:nvPicPr>
          <p:cNvPr id="13" name="Grafik 12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6768208" y="1332351"/>
            <a:ext cx="1972094" cy="1440000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7303" y="3139154"/>
            <a:ext cx="1891993" cy="1440000"/>
          </a:xfrm>
          <a:prstGeom prst="rect">
            <a:avLst/>
          </a:prstGeom>
        </p:spPr>
      </p:pic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de" sz="3000" dirty="0" smtClean="0"/>
              <a:t>Progress</a:t>
            </a:r>
            <a:endParaRPr lang="de" sz="3000" dirty="0"/>
          </a:p>
        </p:txBody>
      </p:sp>
      <p:grpSp>
        <p:nvGrpSpPr>
          <p:cNvPr id="4" name="Gruppieren 3"/>
          <p:cNvGrpSpPr/>
          <p:nvPr/>
        </p:nvGrpSpPr>
        <p:grpSpPr>
          <a:xfrm>
            <a:off x="-108520" y="1013863"/>
            <a:ext cx="9793088" cy="4126140"/>
            <a:chOff x="-108520" y="1013863"/>
            <a:chExt cx="9793088" cy="4126140"/>
          </a:xfrm>
        </p:grpSpPr>
        <p:sp>
          <p:nvSpPr>
            <p:cNvPr id="5" name="Abgerundetes Rechteck 4"/>
            <p:cNvSpPr/>
            <p:nvPr/>
          </p:nvSpPr>
          <p:spPr>
            <a:xfrm>
              <a:off x="-108520" y="1013863"/>
              <a:ext cx="8208912" cy="45719"/>
            </a:xfrm>
            <a:prstGeom prst="roundRect">
              <a:avLst/>
            </a:prstGeom>
            <a:solidFill>
              <a:srgbClr val="79B51C"/>
            </a:solidFill>
            <a:ln w="3175">
              <a:solidFill>
                <a:srgbClr val="83BC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Abgerundetes Rechteck 5"/>
            <p:cNvSpPr/>
            <p:nvPr/>
          </p:nvSpPr>
          <p:spPr>
            <a:xfrm>
              <a:off x="-108520" y="1131590"/>
              <a:ext cx="8568952" cy="45719"/>
            </a:xfrm>
            <a:prstGeom prst="roundRect">
              <a:avLst/>
            </a:prstGeom>
            <a:solidFill>
              <a:srgbClr val="83BC33"/>
            </a:solidFill>
            <a:ln w="3175">
              <a:solidFill>
                <a:srgbClr val="79B51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Abgerundetes Rechteck 6"/>
            <p:cNvSpPr/>
            <p:nvPr/>
          </p:nvSpPr>
          <p:spPr>
            <a:xfrm>
              <a:off x="1835696" y="5094284"/>
              <a:ext cx="7848872" cy="45719"/>
            </a:xfrm>
            <a:prstGeom prst="roundRect">
              <a:avLst/>
            </a:prstGeom>
            <a:solidFill>
              <a:srgbClr val="83BC33"/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4788468"/>
            <a:ext cx="1224136" cy="37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Rechtwinkliges Dreieck 16"/>
          <p:cNvSpPr/>
          <p:nvPr/>
        </p:nvSpPr>
        <p:spPr>
          <a:xfrm flipH="1">
            <a:off x="7884368" y="4011911"/>
            <a:ext cx="1241884" cy="1131590"/>
          </a:xfrm>
          <a:prstGeom prst="rtTriangle">
            <a:avLst/>
          </a:prstGeom>
          <a:solidFill>
            <a:srgbClr val="79B51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de-DE" sz="800" dirty="0" smtClean="0"/>
              <a:t>14</a:t>
            </a:r>
          </a:p>
        </p:txBody>
      </p:sp>
      <p:sp>
        <p:nvSpPr>
          <p:cNvPr id="19" name="Textfeld 18"/>
          <p:cNvSpPr txBox="1"/>
          <p:nvPr/>
        </p:nvSpPr>
        <p:spPr>
          <a:xfrm>
            <a:off x="1124819" y="4986336"/>
            <a:ext cx="26962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600" dirty="0" smtClean="0"/>
              <a:t>[1]</a:t>
            </a:r>
            <a:endParaRPr lang="de-DE" sz="600" dirty="0"/>
          </a:p>
        </p:txBody>
      </p:sp>
      <p:sp>
        <p:nvSpPr>
          <p:cNvPr id="8" name="Textfeld 7"/>
          <p:cNvSpPr txBox="1"/>
          <p:nvPr/>
        </p:nvSpPr>
        <p:spPr>
          <a:xfrm>
            <a:off x="2394390" y="4515065"/>
            <a:ext cx="2204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CritDistInOutTrueNearest</a:t>
            </a:r>
            <a:endParaRPr lang="de-DE" dirty="0"/>
          </a:p>
        </p:txBody>
      </p:sp>
      <p:sp>
        <p:nvSpPr>
          <p:cNvPr id="32" name="Textfeld 31"/>
          <p:cNvSpPr txBox="1"/>
          <p:nvPr/>
        </p:nvSpPr>
        <p:spPr>
          <a:xfrm>
            <a:off x="661696" y="4554984"/>
            <a:ext cx="12105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CritDistInOut</a:t>
            </a:r>
            <a:endParaRPr lang="de-DE" dirty="0"/>
          </a:p>
        </p:txBody>
      </p:sp>
      <p:sp>
        <p:nvSpPr>
          <p:cNvPr id="33" name="Textfeld 32"/>
          <p:cNvSpPr txBox="1"/>
          <p:nvPr/>
        </p:nvSpPr>
        <p:spPr>
          <a:xfrm>
            <a:off x="5151403" y="4503995"/>
            <a:ext cx="7729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DistCrit</a:t>
            </a:r>
            <a:endParaRPr lang="de-DE" dirty="0"/>
          </a:p>
        </p:txBody>
      </p:sp>
      <p:sp>
        <p:nvSpPr>
          <p:cNvPr id="36" name="Textfeld 35"/>
          <p:cNvSpPr txBox="1"/>
          <p:nvPr/>
        </p:nvSpPr>
        <p:spPr>
          <a:xfrm>
            <a:off x="6749155" y="4504836"/>
            <a:ext cx="16482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CritDistOutInInOut</a:t>
            </a:r>
            <a:endParaRPr lang="de-DE" dirty="0"/>
          </a:p>
        </p:txBody>
      </p:sp>
      <p:sp>
        <p:nvSpPr>
          <p:cNvPr id="38" name="Textfeld 37"/>
          <p:cNvSpPr txBox="1"/>
          <p:nvPr/>
        </p:nvSpPr>
        <p:spPr>
          <a:xfrm>
            <a:off x="857638" y="2655530"/>
            <a:ext cx="7922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JustCrit</a:t>
            </a:r>
            <a:endParaRPr lang="de-DE" dirty="0"/>
          </a:p>
        </p:txBody>
      </p:sp>
      <p:sp>
        <p:nvSpPr>
          <p:cNvPr id="40" name="Textfeld 39"/>
          <p:cNvSpPr txBox="1"/>
          <p:nvPr/>
        </p:nvSpPr>
        <p:spPr>
          <a:xfrm>
            <a:off x="5040112" y="2719077"/>
            <a:ext cx="8226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JustDist</a:t>
            </a:r>
            <a:endParaRPr lang="de-DE" dirty="0"/>
          </a:p>
        </p:txBody>
      </p:sp>
      <p:sp>
        <p:nvSpPr>
          <p:cNvPr id="41" name="Textfeld 40"/>
          <p:cNvSpPr txBox="1"/>
          <p:nvPr/>
        </p:nvSpPr>
        <p:spPr>
          <a:xfrm>
            <a:off x="2565705" y="2696289"/>
            <a:ext cx="14494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SumDivNumber</a:t>
            </a:r>
            <a:endParaRPr lang="de-DE" dirty="0"/>
          </a:p>
        </p:txBody>
      </p:sp>
      <p:sp>
        <p:nvSpPr>
          <p:cNvPr id="42" name="Textfeld 41"/>
          <p:cNvSpPr txBox="1"/>
          <p:nvPr/>
        </p:nvSpPr>
        <p:spPr>
          <a:xfrm>
            <a:off x="6775895" y="2719077"/>
            <a:ext cx="17588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SumDivNumberDist</a:t>
            </a:r>
            <a:endParaRPr lang="de-DE" dirty="0"/>
          </a:p>
        </p:txBody>
      </p:sp>
      <p:sp>
        <p:nvSpPr>
          <p:cNvPr id="43" name="Abgerundetes Rechteck 42"/>
          <p:cNvSpPr/>
          <p:nvPr/>
        </p:nvSpPr>
        <p:spPr>
          <a:xfrm flipV="1">
            <a:off x="171350" y="3063613"/>
            <a:ext cx="8568952" cy="18000"/>
          </a:xfrm>
          <a:prstGeom prst="roundRect">
            <a:avLst/>
          </a:prstGeom>
          <a:solidFill>
            <a:srgbClr val="83BC33"/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4" name="Abgerundetes Rechteck 43"/>
          <p:cNvSpPr/>
          <p:nvPr/>
        </p:nvSpPr>
        <p:spPr>
          <a:xfrm rot="5400000" flipV="1">
            <a:off x="613044" y="3076518"/>
            <a:ext cx="3600000" cy="18000"/>
          </a:xfrm>
          <a:prstGeom prst="roundRect">
            <a:avLst/>
          </a:prstGeom>
          <a:solidFill>
            <a:srgbClr val="83BC33"/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Abgerundetes Rechteck 44"/>
          <p:cNvSpPr/>
          <p:nvPr/>
        </p:nvSpPr>
        <p:spPr>
          <a:xfrm rot="5400000" flipV="1">
            <a:off x="2752991" y="3097961"/>
            <a:ext cx="3600000" cy="18000"/>
          </a:xfrm>
          <a:prstGeom prst="roundRect">
            <a:avLst/>
          </a:prstGeom>
          <a:solidFill>
            <a:srgbClr val="83BC33"/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Abgerundetes Rechteck 45"/>
          <p:cNvSpPr/>
          <p:nvPr/>
        </p:nvSpPr>
        <p:spPr>
          <a:xfrm rot="5400000" flipV="1">
            <a:off x="4914721" y="3072613"/>
            <a:ext cx="3600000" cy="18000"/>
          </a:xfrm>
          <a:prstGeom prst="roundRect">
            <a:avLst/>
          </a:prstGeom>
          <a:solidFill>
            <a:srgbClr val="83BC33"/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9" name="Picture 2" descr="https://shop.versicherung-kurzzeitkennzeichen.com/images/checkliste_kurzzeitkennzeichen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0160" y="303653"/>
            <a:ext cx="609099" cy="804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Richtungspfeil 46"/>
          <p:cNvSpPr/>
          <p:nvPr/>
        </p:nvSpPr>
        <p:spPr>
          <a:xfrm>
            <a:off x="215516" y="51470"/>
            <a:ext cx="1080000" cy="195486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" dirty="0" err="1" smtClean="0">
                <a:solidFill>
                  <a:schemeClr val="bg1"/>
                </a:solidFill>
              </a:rPr>
              <a:t>Introduction</a:t>
            </a:r>
            <a:endParaRPr lang="de-DE" sz="800" dirty="0">
              <a:solidFill>
                <a:schemeClr val="bg1"/>
              </a:solidFill>
            </a:endParaRPr>
          </a:p>
        </p:txBody>
      </p:sp>
      <p:sp>
        <p:nvSpPr>
          <p:cNvPr id="48" name="Richtungspfeil 47"/>
          <p:cNvSpPr/>
          <p:nvPr/>
        </p:nvSpPr>
        <p:spPr>
          <a:xfrm>
            <a:off x="1619792" y="51470"/>
            <a:ext cx="1080000" cy="195486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6350">
            <a:solidFill>
              <a:schemeClr val="bg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" dirty="0" smtClean="0">
                <a:solidFill>
                  <a:schemeClr val="bg1"/>
                </a:solidFill>
              </a:rPr>
              <a:t>Motivation</a:t>
            </a:r>
            <a:endParaRPr lang="de-DE" sz="800" dirty="0">
              <a:solidFill>
                <a:schemeClr val="bg1"/>
              </a:solidFill>
            </a:endParaRPr>
          </a:p>
        </p:txBody>
      </p:sp>
      <p:sp>
        <p:nvSpPr>
          <p:cNvPr id="49" name="Richtungspfeil 48"/>
          <p:cNvSpPr/>
          <p:nvPr/>
        </p:nvSpPr>
        <p:spPr>
          <a:xfrm>
            <a:off x="3059952" y="51470"/>
            <a:ext cx="1080000" cy="195486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6350">
            <a:solidFill>
              <a:schemeClr val="bg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" dirty="0" smtClean="0">
                <a:solidFill>
                  <a:schemeClr val="bg1"/>
                </a:solidFill>
              </a:rPr>
              <a:t>Approach</a:t>
            </a:r>
            <a:endParaRPr lang="de-DE" sz="800" dirty="0">
              <a:solidFill>
                <a:schemeClr val="bg1"/>
              </a:solidFill>
            </a:endParaRPr>
          </a:p>
        </p:txBody>
      </p:sp>
      <p:sp>
        <p:nvSpPr>
          <p:cNvPr id="50" name="Richtungspfeil 49"/>
          <p:cNvSpPr/>
          <p:nvPr/>
        </p:nvSpPr>
        <p:spPr>
          <a:xfrm>
            <a:off x="4500112" y="59656"/>
            <a:ext cx="1080000" cy="195486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" dirty="0" err="1" smtClean="0"/>
              <a:t>Architecture</a:t>
            </a:r>
            <a:endParaRPr lang="de-DE" sz="800" dirty="0"/>
          </a:p>
        </p:txBody>
      </p:sp>
      <p:sp>
        <p:nvSpPr>
          <p:cNvPr id="51" name="Richtungspfeil 50"/>
          <p:cNvSpPr/>
          <p:nvPr/>
        </p:nvSpPr>
        <p:spPr>
          <a:xfrm>
            <a:off x="5940272" y="59656"/>
            <a:ext cx="1080000" cy="195486"/>
          </a:xfrm>
          <a:prstGeom prst="homePlate">
            <a:avLst/>
          </a:prstGeom>
          <a:solidFill>
            <a:schemeClr val="bg1"/>
          </a:solidFill>
          <a:ln w="6350">
            <a:solidFill>
              <a:srgbClr val="79B5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" dirty="0" smtClean="0">
                <a:solidFill>
                  <a:srgbClr val="79B51C"/>
                </a:solidFill>
              </a:rPr>
              <a:t>Progress</a:t>
            </a:r>
            <a:endParaRPr lang="de-DE" sz="800" dirty="0">
              <a:solidFill>
                <a:srgbClr val="79B51C"/>
              </a:solidFill>
            </a:endParaRPr>
          </a:p>
        </p:txBody>
      </p:sp>
      <p:sp>
        <p:nvSpPr>
          <p:cNvPr id="52" name="Richtungspfeil 51"/>
          <p:cNvSpPr/>
          <p:nvPr/>
        </p:nvSpPr>
        <p:spPr>
          <a:xfrm>
            <a:off x="7380432" y="51470"/>
            <a:ext cx="1080000" cy="195486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" dirty="0" smtClean="0"/>
              <a:t>Outlook</a:t>
            </a:r>
            <a:endParaRPr lang="de-DE" sz="800" dirty="0"/>
          </a:p>
        </p:txBody>
      </p:sp>
      <p:sp>
        <p:nvSpPr>
          <p:cNvPr id="53" name="Textfeld 52"/>
          <p:cNvSpPr txBox="1"/>
          <p:nvPr/>
        </p:nvSpPr>
        <p:spPr>
          <a:xfrm>
            <a:off x="8658858" y="967249"/>
            <a:ext cx="26962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600" dirty="0" smtClean="0"/>
              <a:t>[5]</a:t>
            </a:r>
            <a:endParaRPr lang="de-DE" sz="600" dirty="0"/>
          </a:p>
        </p:txBody>
      </p:sp>
      <p:pic>
        <p:nvPicPr>
          <p:cNvPr id="54" name="Grafik 53"/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304820" y="3189980"/>
            <a:ext cx="1871582" cy="1440000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56792" y="3141142"/>
            <a:ext cx="1875828" cy="1440000"/>
          </a:xfrm>
          <a:prstGeom prst="rect">
            <a:avLst/>
          </a:prstGeom>
        </p:spPr>
      </p:pic>
      <p:pic>
        <p:nvPicPr>
          <p:cNvPr id="56" name="Grafik 55"/>
          <p:cNvPicPr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323731" y="1300884"/>
            <a:ext cx="2052000" cy="1440000"/>
          </a:xfrm>
          <a:prstGeom prst="rect">
            <a:avLst/>
          </a:prstGeom>
        </p:spPr>
      </p:pic>
      <p:pic>
        <p:nvPicPr>
          <p:cNvPr id="12" name="Grafik 11"/>
          <p:cNvPicPr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4634090" y="1297503"/>
            <a:ext cx="1989513" cy="1440000"/>
          </a:xfrm>
          <a:prstGeom prst="rect">
            <a:avLst/>
          </a:prstGeom>
        </p:spPr>
      </p:pic>
      <p:pic>
        <p:nvPicPr>
          <p:cNvPr id="57" name="Grafik 56"/>
          <p:cNvPicPr>
            <a:picLocks/>
          </p:cNvPicPr>
          <p:nvPr/>
        </p:nvPicPr>
        <p:blipFill>
          <a:blip r:embed="rId12"/>
          <a:stretch>
            <a:fillRect/>
          </a:stretch>
        </p:blipFill>
        <p:spPr>
          <a:xfrm>
            <a:off x="2439817" y="1332535"/>
            <a:ext cx="1978697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471209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727" y="3278165"/>
            <a:ext cx="439889" cy="334800"/>
          </a:xfrm>
          <a:prstGeom prst="rect">
            <a:avLst/>
          </a:prstGeom>
        </p:spPr>
      </p:pic>
      <p:graphicFrame>
        <p:nvGraphicFramePr>
          <p:cNvPr id="2" name="Tabel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0866720"/>
              </p:ext>
            </p:extLst>
          </p:nvPr>
        </p:nvGraphicFramePr>
        <p:xfrm>
          <a:off x="323730" y="1395970"/>
          <a:ext cx="8208710" cy="3337560"/>
        </p:xfrm>
        <a:graphic>
          <a:graphicData uri="http://schemas.openxmlformats.org/drawingml/2006/table">
            <a:tbl>
              <a:tblPr firstRow="1" bandRow="1"/>
              <a:tblGrid>
                <a:gridCol w="2801650"/>
                <a:gridCol w="1806660"/>
                <a:gridCol w="1800200"/>
                <a:gridCol w="1800200"/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de-DE" dirty="0"/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Distance</a:t>
                      </a:r>
                      <a:endParaRPr lang="de-D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 smtClean="0"/>
                        <a:t>Balanced</a:t>
                      </a:r>
                      <a:r>
                        <a:rPr lang="de-DE" dirty="0" smtClean="0"/>
                        <a:t> </a:t>
                      </a:r>
                      <a:r>
                        <a:rPr lang="de-DE" dirty="0" err="1" smtClean="0"/>
                        <a:t>criteria</a:t>
                      </a:r>
                      <a:endParaRPr lang="de-D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 smtClean="0"/>
                        <a:t>Threshold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55" name="Grafik 5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956" y="4401386"/>
            <a:ext cx="411564" cy="326713"/>
          </a:xfrm>
          <a:prstGeom prst="rect">
            <a:avLst/>
          </a:prstGeom>
        </p:spPr>
      </p:pic>
      <p:pic>
        <p:nvPicPr>
          <p:cNvPr id="13" name="Grafik 12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416334" y="2926181"/>
            <a:ext cx="405711" cy="302769"/>
          </a:xfrm>
          <a:prstGeom prst="rect">
            <a:avLst/>
          </a:prstGeom>
        </p:spPr>
      </p:pic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de" sz="3000" dirty="0" smtClean="0"/>
              <a:t>Progress</a:t>
            </a:r>
            <a:endParaRPr lang="de" sz="3000" dirty="0"/>
          </a:p>
        </p:txBody>
      </p:sp>
      <p:grpSp>
        <p:nvGrpSpPr>
          <p:cNvPr id="4" name="Gruppieren 3"/>
          <p:cNvGrpSpPr/>
          <p:nvPr/>
        </p:nvGrpSpPr>
        <p:grpSpPr>
          <a:xfrm>
            <a:off x="-108520" y="1013863"/>
            <a:ext cx="9793088" cy="4126140"/>
            <a:chOff x="-108520" y="1013863"/>
            <a:chExt cx="9793088" cy="4126140"/>
          </a:xfrm>
        </p:grpSpPr>
        <p:sp>
          <p:nvSpPr>
            <p:cNvPr id="5" name="Abgerundetes Rechteck 4"/>
            <p:cNvSpPr/>
            <p:nvPr/>
          </p:nvSpPr>
          <p:spPr>
            <a:xfrm>
              <a:off x="-108520" y="1013863"/>
              <a:ext cx="8208912" cy="45719"/>
            </a:xfrm>
            <a:prstGeom prst="roundRect">
              <a:avLst/>
            </a:prstGeom>
            <a:solidFill>
              <a:srgbClr val="79B51C"/>
            </a:solidFill>
            <a:ln w="3175">
              <a:solidFill>
                <a:srgbClr val="83BC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Abgerundetes Rechteck 5"/>
            <p:cNvSpPr/>
            <p:nvPr/>
          </p:nvSpPr>
          <p:spPr>
            <a:xfrm>
              <a:off x="-108520" y="1131590"/>
              <a:ext cx="8568952" cy="45719"/>
            </a:xfrm>
            <a:prstGeom prst="roundRect">
              <a:avLst/>
            </a:prstGeom>
            <a:solidFill>
              <a:srgbClr val="83BC33"/>
            </a:solidFill>
            <a:ln w="3175">
              <a:solidFill>
                <a:srgbClr val="79B51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Abgerundetes Rechteck 6"/>
            <p:cNvSpPr/>
            <p:nvPr/>
          </p:nvSpPr>
          <p:spPr>
            <a:xfrm>
              <a:off x="1835696" y="5094284"/>
              <a:ext cx="7848872" cy="45719"/>
            </a:xfrm>
            <a:prstGeom prst="roundRect">
              <a:avLst/>
            </a:prstGeom>
            <a:solidFill>
              <a:srgbClr val="83BC33"/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4788468"/>
            <a:ext cx="1224136" cy="37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Rechtwinkliges Dreieck 16"/>
          <p:cNvSpPr/>
          <p:nvPr/>
        </p:nvSpPr>
        <p:spPr>
          <a:xfrm flipH="1">
            <a:off x="7884368" y="4011911"/>
            <a:ext cx="1241884" cy="1131590"/>
          </a:xfrm>
          <a:prstGeom prst="rtTriangle">
            <a:avLst/>
          </a:prstGeom>
          <a:solidFill>
            <a:srgbClr val="79B51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de-DE" sz="800" dirty="0" smtClean="0"/>
              <a:t>15</a:t>
            </a:r>
            <a:endParaRPr lang="de-DE" sz="800" dirty="0" smtClean="0"/>
          </a:p>
        </p:txBody>
      </p:sp>
      <p:sp>
        <p:nvSpPr>
          <p:cNvPr id="19" name="Textfeld 18"/>
          <p:cNvSpPr txBox="1"/>
          <p:nvPr/>
        </p:nvSpPr>
        <p:spPr>
          <a:xfrm>
            <a:off x="1124819" y="4986336"/>
            <a:ext cx="26962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600" dirty="0" smtClean="0"/>
              <a:t>[1]</a:t>
            </a:r>
            <a:endParaRPr lang="de-DE" sz="600" dirty="0"/>
          </a:p>
        </p:txBody>
      </p:sp>
      <p:sp>
        <p:nvSpPr>
          <p:cNvPr id="8" name="Textfeld 7"/>
          <p:cNvSpPr txBox="1"/>
          <p:nvPr/>
        </p:nvSpPr>
        <p:spPr>
          <a:xfrm>
            <a:off x="918867" y="3650840"/>
            <a:ext cx="2204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CritDistInOutTrueNearest</a:t>
            </a:r>
            <a:endParaRPr lang="de-DE" dirty="0"/>
          </a:p>
        </p:txBody>
      </p:sp>
      <p:sp>
        <p:nvSpPr>
          <p:cNvPr id="32" name="Textfeld 31"/>
          <p:cNvSpPr txBox="1"/>
          <p:nvPr/>
        </p:nvSpPr>
        <p:spPr>
          <a:xfrm>
            <a:off x="923926" y="3307068"/>
            <a:ext cx="12105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CritDistInOut</a:t>
            </a:r>
            <a:endParaRPr lang="de-DE" dirty="0"/>
          </a:p>
        </p:txBody>
      </p:sp>
      <p:sp>
        <p:nvSpPr>
          <p:cNvPr id="33" name="Textfeld 32"/>
          <p:cNvSpPr txBox="1"/>
          <p:nvPr/>
        </p:nvSpPr>
        <p:spPr>
          <a:xfrm>
            <a:off x="957254" y="4027356"/>
            <a:ext cx="7729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DistCrit</a:t>
            </a:r>
            <a:endParaRPr lang="de-DE" dirty="0"/>
          </a:p>
        </p:txBody>
      </p:sp>
      <p:sp>
        <p:nvSpPr>
          <p:cNvPr id="36" name="Textfeld 35"/>
          <p:cNvSpPr txBox="1"/>
          <p:nvPr/>
        </p:nvSpPr>
        <p:spPr>
          <a:xfrm>
            <a:off x="973821" y="4414988"/>
            <a:ext cx="16482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CritDistOutInInOut</a:t>
            </a:r>
            <a:endParaRPr lang="de-DE" dirty="0"/>
          </a:p>
        </p:txBody>
      </p:sp>
      <p:sp>
        <p:nvSpPr>
          <p:cNvPr id="38" name="Textfeld 37"/>
          <p:cNvSpPr txBox="1"/>
          <p:nvPr/>
        </p:nvSpPr>
        <p:spPr>
          <a:xfrm>
            <a:off x="938018" y="1804493"/>
            <a:ext cx="7922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JustCrit</a:t>
            </a:r>
            <a:endParaRPr lang="de-DE" dirty="0"/>
          </a:p>
        </p:txBody>
      </p:sp>
      <p:sp>
        <p:nvSpPr>
          <p:cNvPr id="40" name="Textfeld 39"/>
          <p:cNvSpPr txBox="1"/>
          <p:nvPr/>
        </p:nvSpPr>
        <p:spPr>
          <a:xfrm>
            <a:off x="940977" y="2544745"/>
            <a:ext cx="8226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JustDist</a:t>
            </a:r>
            <a:endParaRPr lang="de-DE" dirty="0"/>
          </a:p>
        </p:txBody>
      </p:sp>
      <p:sp>
        <p:nvSpPr>
          <p:cNvPr id="41" name="Textfeld 40"/>
          <p:cNvSpPr txBox="1"/>
          <p:nvPr/>
        </p:nvSpPr>
        <p:spPr>
          <a:xfrm>
            <a:off x="923926" y="2187501"/>
            <a:ext cx="14494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SumDivNumber</a:t>
            </a:r>
            <a:endParaRPr lang="de-DE" dirty="0"/>
          </a:p>
        </p:txBody>
      </p:sp>
      <p:sp>
        <p:nvSpPr>
          <p:cNvPr id="42" name="Textfeld 41"/>
          <p:cNvSpPr txBox="1"/>
          <p:nvPr/>
        </p:nvSpPr>
        <p:spPr>
          <a:xfrm>
            <a:off x="940977" y="2899146"/>
            <a:ext cx="17588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SumDivNumberDist</a:t>
            </a:r>
            <a:endParaRPr lang="de-DE" dirty="0"/>
          </a:p>
        </p:txBody>
      </p:sp>
      <p:pic>
        <p:nvPicPr>
          <p:cNvPr id="39" name="Picture 2" descr="https://shop.versicherung-kurzzeitkennzeichen.com/images/checkliste_kurzzeitkennzeichen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0160" y="303653"/>
            <a:ext cx="609099" cy="804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Richtungspfeil 46"/>
          <p:cNvSpPr/>
          <p:nvPr/>
        </p:nvSpPr>
        <p:spPr>
          <a:xfrm>
            <a:off x="215516" y="51470"/>
            <a:ext cx="1080000" cy="195486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" dirty="0" err="1" smtClean="0">
                <a:solidFill>
                  <a:schemeClr val="bg1"/>
                </a:solidFill>
              </a:rPr>
              <a:t>Introduction</a:t>
            </a:r>
            <a:endParaRPr lang="de-DE" sz="800" dirty="0">
              <a:solidFill>
                <a:schemeClr val="bg1"/>
              </a:solidFill>
            </a:endParaRPr>
          </a:p>
        </p:txBody>
      </p:sp>
      <p:sp>
        <p:nvSpPr>
          <p:cNvPr id="48" name="Richtungspfeil 47"/>
          <p:cNvSpPr/>
          <p:nvPr/>
        </p:nvSpPr>
        <p:spPr>
          <a:xfrm>
            <a:off x="1619792" y="51470"/>
            <a:ext cx="1080000" cy="195486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6350">
            <a:solidFill>
              <a:schemeClr val="bg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" dirty="0" smtClean="0">
                <a:solidFill>
                  <a:schemeClr val="bg1"/>
                </a:solidFill>
              </a:rPr>
              <a:t>Motivation</a:t>
            </a:r>
            <a:endParaRPr lang="de-DE" sz="800" dirty="0">
              <a:solidFill>
                <a:schemeClr val="bg1"/>
              </a:solidFill>
            </a:endParaRPr>
          </a:p>
        </p:txBody>
      </p:sp>
      <p:sp>
        <p:nvSpPr>
          <p:cNvPr id="49" name="Richtungspfeil 48"/>
          <p:cNvSpPr/>
          <p:nvPr/>
        </p:nvSpPr>
        <p:spPr>
          <a:xfrm>
            <a:off x="3059952" y="51470"/>
            <a:ext cx="1080000" cy="195486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6350">
            <a:solidFill>
              <a:schemeClr val="bg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" dirty="0" smtClean="0">
                <a:solidFill>
                  <a:schemeClr val="bg1"/>
                </a:solidFill>
              </a:rPr>
              <a:t>Approach</a:t>
            </a:r>
            <a:endParaRPr lang="de-DE" sz="800" dirty="0">
              <a:solidFill>
                <a:schemeClr val="bg1"/>
              </a:solidFill>
            </a:endParaRPr>
          </a:p>
        </p:txBody>
      </p:sp>
      <p:sp>
        <p:nvSpPr>
          <p:cNvPr id="50" name="Richtungspfeil 49"/>
          <p:cNvSpPr/>
          <p:nvPr/>
        </p:nvSpPr>
        <p:spPr>
          <a:xfrm>
            <a:off x="4500112" y="59656"/>
            <a:ext cx="1080000" cy="195486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" dirty="0" err="1" smtClean="0"/>
              <a:t>Architecture</a:t>
            </a:r>
            <a:endParaRPr lang="de-DE" sz="800" dirty="0"/>
          </a:p>
        </p:txBody>
      </p:sp>
      <p:sp>
        <p:nvSpPr>
          <p:cNvPr id="51" name="Richtungspfeil 50"/>
          <p:cNvSpPr/>
          <p:nvPr/>
        </p:nvSpPr>
        <p:spPr>
          <a:xfrm>
            <a:off x="5940272" y="59656"/>
            <a:ext cx="1080000" cy="195486"/>
          </a:xfrm>
          <a:prstGeom prst="homePlate">
            <a:avLst/>
          </a:prstGeom>
          <a:solidFill>
            <a:schemeClr val="bg1"/>
          </a:solidFill>
          <a:ln w="6350">
            <a:solidFill>
              <a:srgbClr val="79B5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" dirty="0" smtClean="0">
                <a:solidFill>
                  <a:srgbClr val="79B51C"/>
                </a:solidFill>
              </a:rPr>
              <a:t>Progress</a:t>
            </a:r>
            <a:endParaRPr lang="de-DE" sz="800" dirty="0">
              <a:solidFill>
                <a:srgbClr val="79B51C"/>
              </a:solidFill>
            </a:endParaRPr>
          </a:p>
        </p:txBody>
      </p:sp>
      <p:sp>
        <p:nvSpPr>
          <p:cNvPr id="52" name="Richtungspfeil 51"/>
          <p:cNvSpPr/>
          <p:nvPr/>
        </p:nvSpPr>
        <p:spPr>
          <a:xfrm>
            <a:off x="7380432" y="51470"/>
            <a:ext cx="1080000" cy="195486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" dirty="0" smtClean="0"/>
              <a:t>Outlook</a:t>
            </a:r>
            <a:endParaRPr lang="de-DE" sz="800" dirty="0"/>
          </a:p>
        </p:txBody>
      </p:sp>
      <p:sp>
        <p:nvSpPr>
          <p:cNvPr id="53" name="Textfeld 52"/>
          <p:cNvSpPr txBox="1"/>
          <p:nvPr/>
        </p:nvSpPr>
        <p:spPr>
          <a:xfrm>
            <a:off x="8658858" y="967249"/>
            <a:ext cx="26962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600" dirty="0" smtClean="0"/>
              <a:t>[5]</a:t>
            </a:r>
            <a:endParaRPr lang="de-DE" sz="600" dirty="0"/>
          </a:p>
        </p:txBody>
      </p:sp>
      <p:pic>
        <p:nvPicPr>
          <p:cNvPr id="54" name="Grafik 53"/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431756" y="4052119"/>
            <a:ext cx="431615" cy="283014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3438" y="3644820"/>
            <a:ext cx="411906" cy="316204"/>
          </a:xfrm>
          <a:prstGeom prst="rect">
            <a:avLst/>
          </a:prstGeom>
        </p:spPr>
      </p:pic>
      <p:pic>
        <p:nvPicPr>
          <p:cNvPr id="56" name="Grafik 55"/>
          <p:cNvPicPr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372040" y="1788985"/>
            <a:ext cx="512797" cy="338794"/>
          </a:xfrm>
          <a:prstGeom prst="rect">
            <a:avLst/>
          </a:prstGeom>
        </p:spPr>
      </p:pic>
      <p:pic>
        <p:nvPicPr>
          <p:cNvPr id="12" name="Grafik 11"/>
          <p:cNvPicPr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384261" y="2529589"/>
            <a:ext cx="465769" cy="330339"/>
          </a:xfrm>
          <a:prstGeom prst="rect">
            <a:avLst/>
          </a:prstGeom>
        </p:spPr>
      </p:pic>
      <p:pic>
        <p:nvPicPr>
          <p:cNvPr id="57" name="Grafik 56"/>
          <p:cNvPicPr>
            <a:picLocks/>
          </p:cNvPicPr>
          <p:nvPr/>
        </p:nvPicPr>
        <p:blipFill>
          <a:blip r:embed="rId12"/>
          <a:stretch>
            <a:fillRect/>
          </a:stretch>
        </p:blipFill>
        <p:spPr>
          <a:xfrm>
            <a:off x="394178" y="2173264"/>
            <a:ext cx="437665" cy="328608"/>
          </a:xfrm>
          <a:prstGeom prst="rect">
            <a:avLst/>
          </a:prstGeom>
        </p:spPr>
      </p:pic>
      <p:grpSp>
        <p:nvGrpSpPr>
          <p:cNvPr id="3" name="Gruppieren 2"/>
          <p:cNvGrpSpPr/>
          <p:nvPr/>
        </p:nvGrpSpPr>
        <p:grpSpPr>
          <a:xfrm>
            <a:off x="3743303" y="1826489"/>
            <a:ext cx="459474" cy="2830764"/>
            <a:chOff x="4218886" y="1847976"/>
            <a:chExt cx="459474" cy="2830764"/>
          </a:xfrm>
        </p:grpSpPr>
        <p:pic>
          <p:nvPicPr>
            <p:cNvPr id="1026" name="Picture 2" descr="http://images.gofreedownload.net/anselmus-green-checkmark-and-red-minus-clip-art-7357.jpg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1009" y="2616924"/>
              <a:ext cx="239255" cy="227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8" name="Picture 2" descr="http://images.gofreedownload.net/anselmus-green-checkmark-and-red-minus-clip-art-7357.jpg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32745" y="2939036"/>
              <a:ext cx="239255" cy="227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9" name="Picture 2" descr="http://images.gofreedownload.net/anselmus-green-checkmark-and-red-minus-clip-art-7357.jpg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25251" y="3331567"/>
              <a:ext cx="239255" cy="227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" name="Picture 2" descr="http://images.gofreedownload.net/anselmus-green-checkmark-and-red-minus-clip-art-7357.jpg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25250" y="3708826"/>
              <a:ext cx="239255" cy="227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2" name="Picture 2" descr="http://images.gofreedownload.net/anselmus-green-checkmark-and-red-minus-clip-art-7357.jpg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25249" y="4056539"/>
              <a:ext cx="239255" cy="227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3" name="Picture 2" descr="http://images.gofreedownload.net/anselmus-green-checkmark-and-red-minus-clip-art-7357.jpg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25248" y="4450744"/>
              <a:ext cx="239255" cy="227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http://www.dvs-aft.de/M/B/Bilder_html/Quiz/kreuz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26383" y="1847976"/>
              <a:ext cx="451977" cy="2550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2" name="Picture 6" descr="http://www.dvs-aft.de/M/B/Bilder_html/Quiz/kreuz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18886" y="2232450"/>
              <a:ext cx="451977" cy="2550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Gruppieren 13"/>
          <p:cNvGrpSpPr/>
          <p:nvPr/>
        </p:nvGrpSpPr>
        <p:grpSpPr>
          <a:xfrm>
            <a:off x="5642991" y="1827131"/>
            <a:ext cx="451977" cy="2851535"/>
            <a:chOff x="5760132" y="1844383"/>
            <a:chExt cx="451977" cy="2851535"/>
          </a:xfrm>
        </p:grpSpPr>
        <p:pic>
          <p:nvPicPr>
            <p:cNvPr id="64" name="Picture 2" descr="http://images.gofreedownload.net/anselmus-green-checkmark-and-red-minus-clip-art-7357.jpg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68384" y="1844383"/>
              <a:ext cx="239255" cy="227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5" name="Picture 2" descr="http://images.gofreedownload.net/anselmus-green-checkmark-and-red-minus-clip-art-7357.jpg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68384" y="2242749"/>
              <a:ext cx="239255" cy="227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6" name="Picture 2" descr="http://images.gofreedownload.net/anselmus-green-checkmark-and-red-minus-clip-art-7357.jpg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68384" y="3000954"/>
              <a:ext cx="239255" cy="227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7" name="Picture 2" descr="http://images.gofreedownload.net/anselmus-green-checkmark-and-red-minus-clip-art-7357.jpg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68383" y="3345747"/>
              <a:ext cx="239255" cy="227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8" name="Picture 2" descr="http://images.gofreedownload.net/anselmus-green-checkmark-and-red-minus-clip-art-7357.jpg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68383" y="3691871"/>
              <a:ext cx="239255" cy="227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9" name="Picture 2" descr="http://images.gofreedownload.net/anselmus-green-checkmark-and-red-minus-clip-art-7357.jpg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68383" y="4067246"/>
              <a:ext cx="239255" cy="227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0" name="Picture 2" descr="http://images.gofreedownload.net/anselmus-green-checkmark-and-red-minus-clip-art-7357.jpg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68382" y="4467922"/>
              <a:ext cx="239255" cy="227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3" name="Picture 6" descr="http://www.dvs-aft.de/M/B/Bilder_html/Quiz/kreuz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0132" y="2594303"/>
              <a:ext cx="451977" cy="2550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uppieren 14"/>
          <p:cNvGrpSpPr/>
          <p:nvPr/>
        </p:nvGrpSpPr>
        <p:grpSpPr>
          <a:xfrm>
            <a:off x="7452380" y="1818303"/>
            <a:ext cx="463343" cy="2893480"/>
            <a:chOff x="7391143" y="1826942"/>
            <a:chExt cx="463343" cy="2893480"/>
          </a:xfrm>
        </p:grpSpPr>
        <p:pic>
          <p:nvPicPr>
            <p:cNvPr id="71" name="Picture 2" descr="http://images.gofreedownload.net/anselmus-green-checkmark-and-red-minus-clip-art-7357.jpg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88107" y="4056539"/>
              <a:ext cx="239255" cy="227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4" name="Picture 6" descr="http://www.dvs-aft.de/M/B/Bilder_html/Quiz/kreuz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02509" y="1826942"/>
              <a:ext cx="451977" cy="2550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5" name="Picture 6" descr="http://www.dvs-aft.de/M/B/Bilder_html/Quiz/kreuz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91143" y="3690156"/>
              <a:ext cx="451977" cy="2550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6" name="Picture 6" descr="http://www.dvs-aft.de/M/B/Bilder_html/Quiz/kreuz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96528" y="4465396"/>
              <a:ext cx="451977" cy="2550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7" name="Picture 6" descr="http://www.dvs-aft.de/M/B/Bilder_html/Quiz/kreuz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96528" y="3315497"/>
              <a:ext cx="451977" cy="2550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8" name="Picture 6" descr="http://www.dvs-aft.de/M/B/Bilder_html/Quiz/kreuz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91143" y="2942748"/>
              <a:ext cx="451977" cy="2550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9" name="Picture 6" descr="http://www.dvs-aft.de/M/B/Bilder_html/Quiz/kreuz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91143" y="2583343"/>
              <a:ext cx="451977" cy="2550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0" name="Picture 6" descr="http://www.dvs-aft.de/M/B/Bilder_html/Quiz/kreuz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91143" y="2207258"/>
              <a:ext cx="451977" cy="2550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708068492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rafik 5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9198" y="3136869"/>
            <a:ext cx="1819183" cy="1444124"/>
          </a:xfrm>
          <a:prstGeom prst="rect">
            <a:avLst/>
          </a:prstGeom>
        </p:spPr>
      </p:pic>
      <p:pic>
        <p:nvPicPr>
          <p:cNvPr id="13" name="Grafik 12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6768208" y="1332351"/>
            <a:ext cx="1972094" cy="1440000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7303" y="3139154"/>
            <a:ext cx="1891993" cy="1440000"/>
          </a:xfrm>
          <a:prstGeom prst="rect">
            <a:avLst/>
          </a:prstGeom>
        </p:spPr>
      </p:pic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de" sz="3000" dirty="0" smtClean="0"/>
              <a:t>Progress</a:t>
            </a:r>
            <a:endParaRPr lang="de" sz="3000" dirty="0"/>
          </a:p>
        </p:txBody>
      </p:sp>
      <p:grpSp>
        <p:nvGrpSpPr>
          <p:cNvPr id="4" name="Gruppieren 3"/>
          <p:cNvGrpSpPr/>
          <p:nvPr/>
        </p:nvGrpSpPr>
        <p:grpSpPr>
          <a:xfrm>
            <a:off x="-108520" y="1013863"/>
            <a:ext cx="9793088" cy="4126140"/>
            <a:chOff x="-108520" y="1013863"/>
            <a:chExt cx="9793088" cy="4126140"/>
          </a:xfrm>
        </p:grpSpPr>
        <p:sp>
          <p:nvSpPr>
            <p:cNvPr id="5" name="Abgerundetes Rechteck 4"/>
            <p:cNvSpPr/>
            <p:nvPr/>
          </p:nvSpPr>
          <p:spPr>
            <a:xfrm>
              <a:off x="-108520" y="1013863"/>
              <a:ext cx="8208912" cy="45719"/>
            </a:xfrm>
            <a:prstGeom prst="roundRect">
              <a:avLst/>
            </a:prstGeom>
            <a:solidFill>
              <a:srgbClr val="79B51C"/>
            </a:solidFill>
            <a:ln w="3175">
              <a:solidFill>
                <a:srgbClr val="83BC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Abgerundetes Rechteck 5"/>
            <p:cNvSpPr/>
            <p:nvPr/>
          </p:nvSpPr>
          <p:spPr>
            <a:xfrm>
              <a:off x="-108520" y="1131590"/>
              <a:ext cx="8568952" cy="45719"/>
            </a:xfrm>
            <a:prstGeom prst="roundRect">
              <a:avLst/>
            </a:prstGeom>
            <a:solidFill>
              <a:srgbClr val="83BC33"/>
            </a:solidFill>
            <a:ln w="3175">
              <a:solidFill>
                <a:srgbClr val="79B51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Abgerundetes Rechteck 6"/>
            <p:cNvSpPr/>
            <p:nvPr/>
          </p:nvSpPr>
          <p:spPr>
            <a:xfrm>
              <a:off x="1835696" y="5094284"/>
              <a:ext cx="7848872" cy="45719"/>
            </a:xfrm>
            <a:prstGeom prst="roundRect">
              <a:avLst/>
            </a:prstGeom>
            <a:solidFill>
              <a:srgbClr val="83BC33"/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4788468"/>
            <a:ext cx="1224136" cy="37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Rechtwinkliges Dreieck 16"/>
          <p:cNvSpPr/>
          <p:nvPr/>
        </p:nvSpPr>
        <p:spPr>
          <a:xfrm flipH="1">
            <a:off x="7884368" y="4011911"/>
            <a:ext cx="1241884" cy="1131590"/>
          </a:xfrm>
          <a:prstGeom prst="rtTriangle">
            <a:avLst/>
          </a:prstGeom>
          <a:solidFill>
            <a:srgbClr val="79B51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de-DE" sz="800" dirty="0" smtClean="0"/>
              <a:t>16</a:t>
            </a:r>
            <a:endParaRPr lang="de-DE" sz="800" dirty="0" smtClean="0"/>
          </a:p>
        </p:txBody>
      </p:sp>
      <p:sp>
        <p:nvSpPr>
          <p:cNvPr id="19" name="Textfeld 18"/>
          <p:cNvSpPr txBox="1"/>
          <p:nvPr/>
        </p:nvSpPr>
        <p:spPr>
          <a:xfrm>
            <a:off x="1124819" y="4986336"/>
            <a:ext cx="26962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600" dirty="0" smtClean="0"/>
              <a:t>[1]</a:t>
            </a:r>
            <a:endParaRPr lang="de-DE" sz="600" dirty="0"/>
          </a:p>
        </p:txBody>
      </p:sp>
      <p:sp>
        <p:nvSpPr>
          <p:cNvPr id="8" name="Textfeld 7"/>
          <p:cNvSpPr txBox="1"/>
          <p:nvPr/>
        </p:nvSpPr>
        <p:spPr>
          <a:xfrm>
            <a:off x="2394390" y="4515065"/>
            <a:ext cx="2204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CritDistInOutTrueNearest</a:t>
            </a:r>
            <a:endParaRPr lang="de-DE" dirty="0"/>
          </a:p>
        </p:txBody>
      </p:sp>
      <p:sp>
        <p:nvSpPr>
          <p:cNvPr id="32" name="Textfeld 31"/>
          <p:cNvSpPr txBox="1"/>
          <p:nvPr/>
        </p:nvSpPr>
        <p:spPr>
          <a:xfrm>
            <a:off x="661696" y="4554984"/>
            <a:ext cx="12105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CritDistInOut</a:t>
            </a:r>
            <a:endParaRPr lang="de-DE" dirty="0"/>
          </a:p>
        </p:txBody>
      </p:sp>
      <p:sp>
        <p:nvSpPr>
          <p:cNvPr id="33" name="Textfeld 32"/>
          <p:cNvSpPr txBox="1"/>
          <p:nvPr/>
        </p:nvSpPr>
        <p:spPr>
          <a:xfrm>
            <a:off x="5151403" y="4503995"/>
            <a:ext cx="7729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DistCrit</a:t>
            </a:r>
            <a:endParaRPr lang="de-DE" dirty="0"/>
          </a:p>
        </p:txBody>
      </p:sp>
      <p:sp>
        <p:nvSpPr>
          <p:cNvPr id="36" name="Textfeld 35"/>
          <p:cNvSpPr txBox="1"/>
          <p:nvPr/>
        </p:nvSpPr>
        <p:spPr>
          <a:xfrm>
            <a:off x="6749155" y="4504836"/>
            <a:ext cx="16482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CritDistOutInInOut</a:t>
            </a:r>
            <a:endParaRPr lang="de-DE" dirty="0"/>
          </a:p>
        </p:txBody>
      </p:sp>
      <p:sp>
        <p:nvSpPr>
          <p:cNvPr id="38" name="Textfeld 37"/>
          <p:cNvSpPr txBox="1"/>
          <p:nvPr/>
        </p:nvSpPr>
        <p:spPr>
          <a:xfrm>
            <a:off x="857638" y="2655530"/>
            <a:ext cx="7922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JustCrit</a:t>
            </a:r>
            <a:endParaRPr lang="de-DE" dirty="0"/>
          </a:p>
        </p:txBody>
      </p:sp>
      <p:sp>
        <p:nvSpPr>
          <p:cNvPr id="40" name="Textfeld 39"/>
          <p:cNvSpPr txBox="1"/>
          <p:nvPr/>
        </p:nvSpPr>
        <p:spPr>
          <a:xfrm>
            <a:off x="5040112" y="2719077"/>
            <a:ext cx="8226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JustDist</a:t>
            </a:r>
            <a:endParaRPr lang="de-DE" dirty="0"/>
          </a:p>
        </p:txBody>
      </p:sp>
      <p:sp>
        <p:nvSpPr>
          <p:cNvPr id="41" name="Textfeld 40"/>
          <p:cNvSpPr txBox="1"/>
          <p:nvPr/>
        </p:nvSpPr>
        <p:spPr>
          <a:xfrm>
            <a:off x="2565705" y="2696289"/>
            <a:ext cx="14494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SumDivNumber</a:t>
            </a:r>
            <a:endParaRPr lang="de-DE" dirty="0"/>
          </a:p>
        </p:txBody>
      </p:sp>
      <p:sp>
        <p:nvSpPr>
          <p:cNvPr id="42" name="Textfeld 41"/>
          <p:cNvSpPr txBox="1"/>
          <p:nvPr/>
        </p:nvSpPr>
        <p:spPr>
          <a:xfrm>
            <a:off x="6775895" y="2719077"/>
            <a:ext cx="17588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SumDivNumberDist</a:t>
            </a:r>
            <a:endParaRPr lang="de-DE" dirty="0"/>
          </a:p>
        </p:txBody>
      </p:sp>
      <p:sp>
        <p:nvSpPr>
          <p:cNvPr id="43" name="Abgerundetes Rechteck 42"/>
          <p:cNvSpPr/>
          <p:nvPr/>
        </p:nvSpPr>
        <p:spPr>
          <a:xfrm flipV="1">
            <a:off x="171350" y="3063613"/>
            <a:ext cx="8568952" cy="18000"/>
          </a:xfrm>
          <a:prstGeom prst="roundRect">
            <a:avLst/>
          </a:prstGeom>
          <a:solidFill>
            <a:srgbClr val="83BC33"/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4" name="Abgerundetes Rechteck 43"/>
          <p:cNvSpPr/>
          <p:nvPr/>
        </p:nvSpPr>
        <p:spPr>
          <a:xfrm rot="5400000" flipV="1">
            <a:off x="613044" y="3076518"/>
            <a:ext cx="3600000" cy="18000"/>
          </a:xfrm>
          <a:prstGeom prst="roundRect">
            <a:avLst/>
          </a:prstGeom>
          <a:solidFill>
            <a:srgbClr val="83BC33"/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Abgerundetes Rechteck 44"/>
          <p:cNvSpPr/>
          <p:nvPr/>
        </p:nvSpPr>
        <p:spPr>
          <a:xfrm rot="5400000" flipV="1">
            <a:off x="2752991" y="3097961"/>
            <a:ext cx="3600000" cy="18000"/>
          </a:xfrm>
          <a:prstGeom prst="roundRect">
            <a:avLst/>
          </a:prstGeom>
          <a:solidFill>
            <a:srgbClr val="83BC33"/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Abgerundetes Rechteck 45"/>
          <p:cNvSpPr/>
          <p:nvPr/>
        </p:nvSpPr>
        <p:spPr>
          <a:xfrm rot="5400000" flipV="1">
            <a:off x="4914721" y="3072613"/>
            <a:ext cx="3600000" cy="18000"/>
          </a:xfrm>
          <a:prstGeom prst="roundRect">
            <a:avLst/>
          </a:prstGeom>
          <a:solidFill>
            <a:srgbClr val="83BC33"/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9" name="Picture 2" descr="https://shop.versicherung-kurzzeitkennzeichen.com/images/checkliste_kurzzeitkennzeichen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0160" y="303653"/>
            <a:ext cx="609099" cy="804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Richtungspfeil 46"/>
          <p:cNvSpPr/>
          <p:nvPr/>
        </p:nvSpPr>
        <p:spPr>
          <a:xfrm>
            <a:off x="215516" y="51470"/>
            <a:ext cx="1080000" cy="195486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" dirty="0" err="1" smtClean="0">
                <a:solidFill>
                  <a:schemeClr val="bg1"/>
                </a:solidFill>
              </a:rPr>
              <a:t>Introduction</a:t>
            </a:r>
            <a:endParaRPr lang="de-DE" sz="800" dirty="0">
              <a:solidFill>
                <a:schemeClr val="bg1"/>
              </a:solidFill>
            </a:endParaRPr>
          </a:p>
        </p:txBody>
      </p:sp>
      <p:sp>
        <p:nvSpPr>
          <p:cNvPr id="48" name="Richtungspfeil 47"/>
          <p:cNvSpPr/>
          <p:nvPr/>
        </p:nvSpPr>
        <p:spPr>
          <a:xfrm>
            <a:off x="1619792" y="51470"/>
            <a:ext cx="1080000" cy="195486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6350">
            <a:solidFill>
              <a:schemeClr val="bg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" dirty="0" smtClean="0">
                <a:solidFill>
                  <a:schemeClr val="bg1"/>
                </a:solidFill>
              </a:rPr>
              <a:t>Motivation</a:t>
            </a:r>
            <a:endParaRPr lang="de-DE" sz="800" dirty="0">
              <a:solidFill>
                <a:schemeClr val="bg1"/>
              </a:solidFill>
            </a:endParaRPr>
          </a:p>
        </p:txBody>
      </p:sp>
      <p:sp>
        <p:nvSpPr>
          <p:cNvPr id="49" name="Richtungspfeil 48"/>
          <p:cNvSpPr/>
          <p:nvPr/>
        </p:nvSpPr>
        <p:spPr>
          <a:xfrm>
            <a:off x="3059952" y="51470"/>
            <a:ext cx="1080000" cy="195486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6350">
            <a:solidFill>
              <a:schemeClr val="bg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" dirty="0" smtClean="0">
                <a:solidFill>
                  <a:schemeClr val="bg1"/>
                </a:solidFill>
              </a:rPr>
              <a:t>Approach</a:t>
            </a:r>
            <a:endParaRPr lang="de-DE" sz="800" dirty="0">
              <a:solidFill>
                <a:schemeClr val="bg1"/>
              </a:solidFill>
            </a:endParaRPr>
          </a:p>
        </p:txBody>
      </p:sp>
      <p:sp>
        <p:nvSpPr>
          <p:cNvPr id="50" name="Richtungspfeil 49"/>
          <p:cNvSpPr/>
          <p:nvPr/>
        </p:nvSpPr>
        <p:spPr>
          <a:xfrm>
            <a:off x="4500112" y="59656"/>
            <a:ext cx="1080000" cy="195486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" dirty="0" err="1" smtClean="0"/>
              <a:t>Architecture</a:t>
            </a:r>
            <a:endParaRPr lang="de-DE" sz="800" dirty="0"/>
          </a:p>
        </p:txBody>
      </p:sp>
      <p:sp>
        <p:nvSpPr>
          <p:cNvPr id="51" name="Richtungspfeil 50"/>
          <p:cNvSpPr/>
          <p:nvPr/>
        </p:nvSpPr>
        <p:spPr>
          <a:xfrm>
            <a:off x="5940272" y="59656"/>
            <a:ext cx="1080000" cy="195486"/>
          </a:xfrm>
          <a:prstGeom prst="homePlate">
            <a:avLst/>
          </a:prstGeom>
          <a:solidFill>
            <a:schemeClr val="bg1"/>
          </a:solidFill>
          <a:ln w="6350">
            <a:solidFill>
              <a:srgbClr val="79B5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" dirty="0" smtClean="0">
                <a:solidFill>
                  <a:srgbClr val="79B51C"/>
                </a:solidFill>
              </a:rPr>
              <a:t>Progress</a:t>
            </a:r>
            <a:endParaRPr lang="de-DE" sz="800" dirty="0">
              <a:solidFill>
                <a:srgbClr val="79B51C"/>
              </a:solidFill>
            </a:endParaRPr>
          </a:p>
        </p:txBody>
      </p:sp>
      <p:sp>
        <p:nvSpPr>
          <p:cNvPr id="52" name="Richtungspfeil 51"/>
          <p:cNvSpPr/>
          <p:nvPr/>
        </p:nvSpPr>
        <p:spPr>
          <a:xfrm>
            <a:off x="7380432" y="51470"/>
            <a:ext cx="1080000" cy="195486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" dirty="0" smtClean="0"/>
              <a:t>Outlook</a:t>
            </a:r>
            <a:endParaRPr lang="de-DE" sz="800" dirty="0"/>
          </a:p>
        </p:txBody>
      </p:sp>
      <p:sp>
        <p:nvSpPr>
          <p:cNvPr id="53" name="Textfeld 52"/>
          <p:cNvSpPr txBox="1"/>
          <p:nvPr/>
        </p:nvSpPr>
        <p:spPr>
          <a:xfrm>
            <a:off x="8658858" y="967249"/>
            <a:ext cx="26962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600" dirty="0" smtClean="0"/>
              <a:t>[5]</a:t>
            </a:r>
            <a:endParaRPr lang="de-DE" sz="600" dirty="0"/>
          </a:p>
        </p:txBody>
      </p:sp>
      <p:pic>
        <p:nvPicPr>
          <p:cNvPr id="54" name="Grafik 53"/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304820" y="3189980"/>
            <a:ext cx="1871582" cy="1440000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56792" y="3141142"/>
            <a:ext cx="1875828" cy="1440000"/>
          </a:xfrm>
          <a:prstGeom prst="rect">
            <a:avLst/>
          </a:prstGeom>
        </p:spPr>
      </p:pic>
      <p:pic>
        <p:nvPicPr>
          <p:cNvPr id="56" name="Grafik 55"/>
          <p:cNvPicPr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323731" y="1300884"/>
            <a:ext cx="2052000" cy="1440000"/>
          </a:xfrm>
          <a:prstGeom prst="rect">
            <a:avLst/>
          </a:prstGeom>
        </p:spPr>
      </p:pic>
      <p:pic>
        <p:nvPicPr>
          <p:cNvPr id="12" name="Grafik 11"/>
          <p:cNvPicPr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4634090" y="1297503"/>
            <a:ext cx="1989513" cy="1440000"/>
          </a:xfrm>
          <a:prstGeom prst="rect">
            <a:avLst/>
          </a:prstGeom>
        </p:spPr>
      </p:pic>
      <p:pic>
        <p:nvPicPr>
          <p:cNvPr id="57" name="Grafik 56"/>
          <p:cNvPicPr>
            <a:picLocks/>
          </p:cNvPicPr>
          <p:nvPr/>
        </p:nvPicPr>
        <p:blipFill>
          <a:blip r:embed="rId12"/>
          <a:stretch>
            <a:fillRect/>
          </a:stretch>
        </p:blipFill>
        <p:spPr>
          <a:xfrm>
            <a:off x="2439817" y="1332535"/>
            <a:ext cx="1978697" cy="1440000"/>
          </a:xfrm>
          <a:prstGeom prst="rect">
            <a:avLst/>
          </a:prstGeom>
        </p:spPr>
      </p:pic>
      <p:sp>
        <p:nvSpPr>
          <p:cNvPr id="58" name="Abgerundetes Rechteck 57"/>
          <p:cNvSpPr/>
          <p:nvPr/>
        </p:nvSpPr>
        <p:spPr>
          <a:xfrm>
            <a:off x="4687569" y="3147814"/>
            <a:ext cx="1936008" cy="171963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>
              <a:solidFill>
                <a:srgbClr val="83BC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503863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de" sz="3000" dirty="0" smtClean="0"/>
              <a:t>Application </a:t>
            </a:r>
            <a:r>
              <a:rPr lang="de" sz="3000" dirty="0"/>
              <a:t>to Area Segmentation</a:t>
            </a:r>
          </a:p>
        </p:txBody>
      </p:sp>
      <p:grpSp>
        <p:nvGrpSpPr>
          <p:cNvPr id="4" name="Gruppieren 3"/>
          <p:cNvGrpSpPr/>
          <p:nvPr/>
        </p:nvGrpSpPr>
        <p:grpSpPr>
          <a:xfrm>
            <a:off x="-108520" y="1013863"/>
            <a:ext cx="9793088" cy="4126140"/>
            <a:chOff x="-108520" y="1013863"/>
            <a:chExt cx="9793088" cy="4126140"/>
          </a:xfrm>
        </p:grpSpPr>
        <p:sp>
          <p:nvSpPr>
            <p:cNvPr id="5" name="Abgerundetes Rechteck 4"/>
            <p:cNvSpPr/>
            <p:nvPr/>
          </p:nvSpPr>
          <p:spPr>
            <a:xfrm>
              <a:off x="-108520" y="1013863"/>
              <a:ext cx="8208912" cy="45719"/>
            </a:xfrm>
            <a:prstGeom prst="roundRect">
              <a:avLst/>
            </a:prstGeom>
            <a:solidFill>
              <a:srgbClr val="79B51C"/>
            </a:solidFill>
            <a:ln w="3175">
              <a:solidFill>
                <a:srgbClr val="83BC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Abgerundetes Rechteck 5"/>
            <p:cNvSpPr/>
            <p:nvPr/>
          </p:nvSpPr>
          <p:spPr>
            <a:xfrm>
              <a:off x="-108520" y="1131590"/>
              <a:ext cx="8568952" cy="45719"/>
            </a:xfrm>
            <a:prstGeom prst="roundRect">
              <a:avLst/>
            </a:prstGeom>
            <a:solidFill>
              <a:srgbClr val="83BC33"/>
            </a:solidFill>
            <a:ln w="3175">
              <a:solidFill>
                <a:srgbClr val="79B51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Abgerundetes Rechteck 6"/>
            <p:cNvSpPr/>
            <p:nvPr/>
          </p:nvSpPr>
          <p:spPr>
            <a:xfrm>
              <a:off x="1835696" y="5094284"/>
              <a:ext cx="7848872" cy="45719"/>
            </a:xfrm>
            <a:prstGeom prst="roundRect">
              <a:avLst/>
            </a:prstGeom>
            <a:solidFill>
              <a:srgbClr val="83BC33"/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4788468"/>
            <a:ext cx="1224136" cy="37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Rechtwinkliges Dreieck 16"/>
          <p:cNvSpPr/>
          <p:nvPr/>
        </p:nvSpPr>
        <p:spPr>
          <a:xfrm flipH="1">
            <a:off x="7884368" y="4011911"/>
            <a:ext cx="1241884" cy="1131590"/>
          </a:xfrm>
          <a:prstGeom prst="rtTriangle">
            <a:avLst/>
          </a:prstGeom>
          <a:solidFill>
            <a:srgbClr val="79B51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de-DE" sz="800" dirty="0" smtClean="0"/>
              <a:t>17</a:t>
            </a:r>
            <a:endParaRPr lang="de-DE" sz="800" dirty="0" smtClean="0"/>
          </a:p>
        </p:txBody>
      </p:sp>
      <p:sp>
        <p:nvSpPr>
          <p:cNvPr id="19" name="Textfeld 18"/>
          <p:cNvSpPr txBox="1"/>
          <p:nvPr/>
        </p:nvSpPr>
        <p:spPr>
          <a:xfrm>
            <a:off x="1124819" y="4986336"/>
            <a:ext cx="26962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600" dirty="0" smtClean="0"/>
              <a:t>[1]</a:t>
            </a:r>
            <a:endParaRPr lang="de-DE" sz="600" dirty="0"/>
          </a:p>
        </p:txBody>
      </p:sp>
      <p:grpSp>
        <p:nvGrpSpPr>
          <p:cNvPr id="15" name="Gruppieren 14"/>
          <p:cNvGrpSpPr/>
          <p:nvPr/>
        </p:nvGrpSpPr>
        <p:grpSpPr>
          <a:xfrm>
            <a:off x="336989" y="1234501"/>
            <a:ext cx="4725606" cy="3137449"/>
            <a:chOff x="1960280" y="1637297"/>
            <a:chExt cx="4725606" cy="3137449"/>
          </a:xfrm>
        </p:grpSpPr>
        <p:pic>
          <p:nvPicPr>
            <p:cNvPr id="2" name="Grafik 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79712" y="1637297"/>
              <a:ext cx="4706174" cy="3137449"/>
            </a:xfrm>
            <a:prstGeom prst="rect">
              <a:avLst/>
            </a:prstGeom>
          </p:spPr>
        </p:pic>
        <p:pic>
          <p:nvPicPr>
            <p:cNvPr id="8" name="Grafik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960280" y="3034656"/>
              <a:ext cx="685800" cy="1543050"/>
            </a:xfrm>
            <a:prstGeom prst="rect">
              <a:avLst/>
            </a:prstGeom>
          </p:spPr>
        </p:pic>
      </p:grpSp>
      <p:sp>
        <p:nvSpPr>
          <p:cNvPr id="29" name="Abgerundetes Rechteck 28"/>
          <p:cNvSpPr/>
          <p:nvPr/>
        </p:nvSpPr>
        <p:spPr>
          <a:xfrm>
            <a:off x="5713784" y="3443756"/>
            <a:ext cx="2890664" cy="702665"/>
          </a:xfrm>
          <a:prstGeom prst="roundRect">
            <a:avLst/>
          </a:prstGeom>
          <a:solidFill>
            <a:schemeClr val="bg1"/>
          </a:solidFill>
          <a:ln>
            <a:solidFill>
              <a:srgbClr val="79B5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err="1" smtClean="0">
                <a:solidFill>
                  <a:srgbClr val="83BC33"/>
                </a:solidFill>
              </a:rPr>
              <a:t>Satisfying</a:t>
            </a:r>
            <a:r>
              <a:rPr lang="de-DE" sz="1600" dirty="0" smtClean="0">
                <a:solidFill>
                  <a:srgbClr val="83BC33"/>
                </a:solidFill>
              </a:rPr>
              <a:t> Compactness rate</a:t>
            </a:r>
            <a:endParaRPr lang="de-DE" sz="1600" dirty="0">
              <a:solidFill>
                <a:srgbClr val="83BC33"/>
              </a:solidFill>
            </a:endParaRPr>
          </a:p>
        </p:txBody>
      </p:sp>
      <p:sp>
        <p:nvSpPr>
          <p:cNvPr id="32" name="Abgerundetes Rechteck 31"/>
          <p:cNvSpPr/>
          <p:nvPr/>
        </p:nvSpPr>
        <p:spPr>
          <a:xfrm>
            <a:off x="5713784" y="1513979"/>
            <a:ext cx="2890664" cy="702665"/>
          </a:xfrm>
          <a:prstGeom prst="roundRect">
            <a:avLst/>
          </a:prstGeom>
          <a:solidFill>
            <a:schemeClr val="bg1"/>
          </a:solidFill>
          <a:ln>
            <a:solidFill>
              <a:srgbClr val="79B5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err="1" smtClean="0">
                <a:solidFill>
                  <a:srgbClr val="83BC33"/>
                </a:solidFill>
              </a:rPr>
              <a:t>Balanced</a:t>
            </a:r>
            <a:r>
              <a:rPr lang="de-DE" sz="1600" dirty="0" smtClean="0">
                <a:solidFill>
                  <a:srgbClr val="83BC33"/>
                </a:solidFill>
              </a:rPr>
              <a:t> </a:t>
            </a:r>
            <a:r>
              <a:rPr lang="de-DE" sz="1600" dirty="0" err="1" smtClean="0">
                <a:solidFill>
                  <a:srgbClr val="83BC33"/>
                </a:solidFill>
              </a:rPr>
              <a:t>criteria</a:t>
            </a:r>
            <a:endParaRPr lang="de-DE" sz="1600" dirty="0">
              <a:solidFill>
                <a:srgbClr val="83BC33"/>
              </a:solidFill>
            </a:endParaRPr>
          </a:p>
        </p:txBody>
      </p:sp>
      <p:sp>
        <p:nvSpPr>
          <p:cNvPr id="33" name="Abgerundetes Rechteck 32"/>
          <p:cNvSpPr/>
          <p:nvPr/>
        </p:nvSpPr>
        <p:spPr>
          <a:xfrm>
            <a:off x="5713784" y="2460299"/>
            <a:ext cx="2890664" cy="702665"/>
          </a:xfrm>
          <a:prstGeom prst="roundRect">
            <a:avLst/>
          </a:prstGeom>
          <a:solidFill>
            <a:schemeClr val="bg1"/>
          </a:solidFill>
          <a:ln>
            <a:solidFill>
              <a:srgbClr val="79B5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err="1" smtClean="0">
                <a:solidFill>
                  <a:srgbClr val="83BC33"/>
                </a:solidFill>
              </a:rPr>
              <a:t>Coherent</a:t>
            </a:r>
            <a:r>
              <a:rPr lang="de-DE" sz="1600" dirty="0" smtClean="0">
                <a:solidFill>
                  <a:srgbClr val="83BC33"/>
                </a:solidFill>
              </a:rPr>
              <a:t> Areas</a:t>
            </a:r>
            <a:endParaRPr lang="de-DE" sz="1600" dirty="0">
              <a:solidFill>
                <a:srgbClr val="83BC33"/>
              </a:solidFill>
            </a:endParaRPr>
          </a:p>
        </p:txBody>
      </p:sp>
      <p:cxnSp>
        <p:nvCxnSpPr>
          <p:cNvPr id="21" name="Gerader Verbinder 20"/>
          <p:cNvCxnSpPr/>
          <p:nvPr/>
        </p:nvCxnSpPr>
        <p:spPr>
          <a:xfrm flipV="1">
            <a:off x="5062595" y="1874019"/>
            <a:ext cx="517517" cy="72008"/>
          </a:xfrm>
          <a:prstGeom prst="line">
            <a:avLst/>
          </a:prstGeom>
          <a:ln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/>
          <p:cNvCxnSpPr/>
          <p:nvPr/>
        </p:nvCxnSpPr>
        <p:spPr>
          <a:xfrm flipV="1">
            <a:off x="4870672" y="2811631"/>
            <a:ext cx="565424" cy="4666"/>
          </a:xfrm>
          <a:prstGeom prst="line">
            <a:avLst/>
          </a:prstGeom>
          <a:ln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/>
          <p:cNvCxnSpPr/>
          <p:nvPr/>
        </p:nvCxnSpPr>
        <p:spPr>
          <a:xfrm>
            <a:off x="4846571" y="3655810"/>
            <a:ext cx="589525" cy="162425"/>
          </a:xfrm>
          <a:prstGeom prst="line">
            <a:avLst/>
          </a:prstGeom>
          <a:ln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" descr="https://shop.versicherung-kurzzeitkennzeichen.com/images/checkliste_kurzzeitkennzeichen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0160" y="303653"/>
            <a:ext cx="609099" cy="804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Richtungspfeil 25"/>
          <p:cNvSpPr/>
          <p:nvPr/>
        </p:nvSpPr>
        <p:spPr>
          <a:xfrm>
            <a:off x="215516" y="51470"/>
            <a:ext cx="1080000" cy="195486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" dirty="0" err="1" smtClean="0">
                <a:solidFill>
                  <a:schemeClr val="bg1"/>
                </a:solidFill>
              </a:rPr>
              <a:t>Introduction</a:t>
            </a:r>
            <a:endParaRPr lang="de-DE" sz="800" dirty="0">
              <a:solidFill>
                <a:schemeClr val="bg1"/>
              </a:solidFill>
            </a:endParaRPr>
          </a:p>
        </p:txBody>
      </p:sp>
      <p:sp>
        <p:nvSpPr>
          <p:cNvPr id="27" name="Richtungspfeil 26"/>
          <p:cNvSpPr/>
          <p:nvPr/>
        </p:nvSpPr>
        <p:spPr>
          <a:xfrm>
            <a:off x="1619792" y="51470"/>
            <a:ext cx="1080000" cy="195486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6350">
            <a:solidFill>
              <a:schemeClr val="bg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" dirty="0" smtClean="0">
                <a:solidFill>
                  <a:schemeClr val="bg1"/>
                </a:solidFill>
              </a:rPr>
              <a:t>Motivation</a:t>
            </a:r>
            <a:endParaRPr lang="de-DE" sz="800" dirty="0">
              <a:solidFill>
                <a:schemeClr val="bg1"/>
              </a:solidFill>
            </a:endParaRPr>
          </a:p>
        </p:txBody>
      </p:sp>
      <p:sp>
        <p:nvSpPr>
          <p:cNvPr id="28" name="Richtungspfeil 27"/>
          <p:cNvSpPr/>
          <p:nvPr/>
        </p:nvSpPr>
        <p:spPr>
          <a:xfrm>
            <a:off x="3059952" y="51470"/>
            <a:ext cx="1080000" cy="195486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6350">
            <a:solidFill>
              <a:schemeClr val="bg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" dirty="0" smtClean="0">
                <a:solidFill>
                  <a:schemeClr val="bg1"/>
                </a:solidFill>
              </a:rPr>
              <a:t>Approach</a:t>
            </a:r>
            <a:endParaRPr lang="de-DE" sz="800" dirty="0">
              <a:solidFill>
                <a:schemeClr val="bg1"/>
              </a:solidFill>
            </a:endParaRPr>
          </a:p>
        </p:txBody>
      </p:sp>
      <p:sp>
        <p:nvSpPr>
          <p:cNvPr id="30" name="Richtungspfeil 29"/>
          <p:cNvSpPr/>
          <p:nvPr/>
        </p:nvSpPr>
        <p:spPr>
          <a:xfrm>
            <a:off x="4500112" y="59656"/>
            <a:ext cx="1080000" cy="195486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" dirty="0" err="1" smtClean="0"/>
              <a:t>Architecture</a:t>
            </a:r>
            <a:endParaRPr lang="de-DE" sz="800" dirty="0"/>
          </a:p>
        </p:txBody>
      </p:sp>
      <p:sp>
        <p:nvSpPr>
          <p:cNvPr id="31" name="Richtungspfeil 30"/>
          <p:cNvSpPr/>
          <p:nvPr/>
        </p:nvSpPr>
        <p:spPr>
          <a:xfrm>
            <a:off x="5940272" y="59656"/>
            <a:ext cx="1080000" cy="195486"/>
          </a:xfrm>
          <a:prstGeom prst="homePlate">
            <a:avLst/>
          </a:prstGeom>
          <a:solidFill>
            <a:schemeClr val="bg1"/>
          </a:solidFill>
          <a:ln w="6350">
            <a:solidFill>
              <a:srgbClr val="79B5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" dirty="0" smtClean="0">
                <a:solidFill>
                  <a:srgbClr val="79B51C"/>
                </a:solidFill>
              </a:rPr>
              <a:t>Progress</a:t>
            </a:r>
            <a:endParaRPr lang="de-DE" sz="800" dirty="0">
              <a:solidFill>
                <a:srgbClr val="79B51C"/>
              </a:solidFill>
            </a:endParaRPr>
          </a:p>
        </p:txBody>
      </p:sp>
      <p:sp>
        <p:nvSpPr>
          <p:cNvPr id="34" name="Richtungspfeil 33"/>
          <p:cNvSpPr/>
          <p:nvPr/>
        </p:nvSpPr>
        <p:spPr>
          <a:xfrm>
            <a:off x="7380432" y="51470"/>
            <a:ext cx="1080000" cy="195486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" dirty="0" smtClean="0"/>
              <a:t>Outlook</a:t>
            </a:r>
            <a:endParaRPr lang="de-DE" sz="800" dirty="0"/>
          </a:p>
        </p:txBody>
      </p:sp>
      <p:sp>
        <p:nvSpPr>
          <p:cNvPr id="35" name="Textfeld 34"/>
          <p:cNvSpPr txBox="1"/>
          <p:nvPr/>
        </p:nvSpPr>
        <p:spPr>
          <a:xfrm>
            <a:off x="8658858" y="967249"/>
            <a:ext cx="26962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600" dirty="0" smtClean="0"/>
              <a:t>[5]</a:t>
            </a:r>
            <a:endParaRPr lang="de-DE" sz="600" dirty="0"/>
          </a:p>
        </p:txBody>
      </p:sp>
    </p:spTree>
    <p:extLst>
      <p:ext uri="{BB962C8B-B14F-4D97-AF65-F5344CB8AC3E}">
        <p14:creationId xmlns:p14="http://schemas.microsoft.com/office/powerpoint/2010/main" val="2558678892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 descr="http://www.juergenzwickel.com/wp-content/uploads/2014/12/Ma%CC%88nnchen-auf-Fragezeiche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0491" y="1947962"/>
            <a:ext cx="2275152" cy="2275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6519" y="3728418"/>
            <a:ext cx="1816841" cy="13901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de" sz="3000" dirty="0" smtClean="0"/>
              <a:t>Application to Greenfieldanalysis</a:t>
            </a:r>
            <a:endParaRPr lang="de" sz="3000" dirty="0"/>
          </a:p>
        </p:txBody>
      </p:sp>
      <p:grpSp>
        <p:nvGrpSpPr>
          <p:cNvPr id="4" name="Gruppieren 3"/>
          <p:cNvGrpSpPr/>
          <p:nvPr/>
        </p:nvGrpSpPr>
        <p:grpSpPr>
          <a:xfrm>
            <a:off x="-108520" y="1013863"/>
            <a:ext cx="9793088" cy="4126140"/>
            <a:chOff x="-108520" y="1013863"/>
            <a:chExt cx="9793088" cy="4126140"/>
          </a:xfrm>
        </p:grpSpPr>
        <p:sp>
          <p:nvSpPr>
            <p:cNvPr id="5" name="Abgerundetes Rechteck 4"/>
            <p:cNvSpPr/>
            <p:nvPr/>
          </p:nvSpPr>
          <p:spPr>
            <a:xfrm>
              <a:off x="-108520" y="1013863"/>
              <a:ext cx="8208912" cy="45719"/>
            </a:xfrm>
            <a:prstGeom prst="roundRect">
              <a:avLst/>
            </a:prstGeom>
            <a:solidFill>
              <a:srgbClr val="79B51C"/>
            </a:solidFill>
            <a:ln w="3175">
              <a:solidFill>
                <a:srgbClr val="83BC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Abgerundetes Rechteck 5"/>
            <p:cNvSpPr/>
            <p:nvPr/>
          </p:nvSpPr>
          <p:spPr>
            <a:xfrm>
              <a:off x="-108520" y="1131590"/>
              <a:ext cx="8568952" cy="45719"/>
            </a:xfrm>
            <a:prstGeom prst="roundRect">
              <a:avLst/>
            </a:prstGeom>
            <a:solidFill>
              <a:srgbClr val="83BC33"/>
            </a:solidFill>
            <a:ln w="3175">
              <a:solidFill>
                <a:srgbClr val="79B51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Abgerundetes Rechteck 6"/>
            <p:cNvSpPr/>
            <p:nvPr/>
          </p:nvSpPr>
          <p:spPr>
            <a:xfrm>
              <a:off x="1835696" y="5094284"/>
              <a:ext cx="7848872" cy="45719"/>
            </a:xfrm>
            <a:prstGeom prst="roundRect">
              <a:avLst/>
            </a:prstGeom>
            <a:solidFill>
              <a:srgbClr val="83BC33"/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4788468"/>
            <a:ext cx="1224136" cy="37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Rechtwinkliges Dreieck 16"/>
          <p:cNvSpPr/>
          <p:nvPr/>
        </p:nvSpPr>
        <p:spPr>
          <a:xfrm flipH="1">
            <a:off x="7884368" y="4011911"/>
            <a:ext cx="1241884" cy="1131590"/>
          </a:xfrm>
          <a:prstGeom prst="rtTriangle">
            <a:avLst/>
          </a:prstGeom>
          <a:solidFill>
            <a:srgbClr val="79B51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de-DE" sz="800" dirty="0" smtClean="0"/>
              <a:t>18</a:t>
            </a:r>
          </a:p>
        </p:txBody>
      </p:sp>
      <p:sp>
        <p:nvSpPr>
          <p:cNvPr id="19" name="Textfeld 18"/>
          <p:cNvSpPr txBox="1"/>
          <p:nvPr/>
        </p:nvSpPr>
        <p:spPr>
          <a:xfrm>
            <a:off x="1124819" y="4986336"/>
            <a:ext cx="26962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600" dirty="0" smtClean="0"/>
              <a:t>[1]</a:t>
            </a:r>
            <a:endParaRPr lang="de-DE" sz="600" dirty="0"/>
          </a:p>
        </p:txBody>
      </p:sp>
      <p:pic>
        <p:nvPicPr>
          <p:cNvPr id="1026" name="Picture 2" descr="http://4everstatic.com/bilder/674xX/natur/grune-wiese,-wolken-204274.jp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11"/>
          <a:stretch/>
        </p:blipFill>
        <p:spPr bwMode="auto">
          <a:xfrm>
            <a:off x="401991" y="2034497"/>
            <a:ext cx="4237416" cy="2188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Ovale Legende 21"/>
          <p:cNvSpPr/>
          <p:nvPr/>
        </p:nvSpPr>
        <p:spPr>
          <a:xfrm>
            <a:off x="3528835" y="1337515"/>
            <a:ext cx="2736304" cy="1440160"/>
          </a:xfrm>
          <a:prstGeom prst="wedgeEllipseCallout">
            <a:avLst>
              <a:gd name="adj1" fmla="val 55615"/>
              <a:gd name="adj2" fmla="val 12318"/>
            </a:avLst>
          </a:prstGeom>
          <a:solidFill>
            <a:schemeClr val="bg1"/>
          </a:solidFill>
          <a:ln>
            <a:solidFill>
              <a:srgbClr val="83BC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800" dirty="0" err="1" smtClean="0">
                <a:solidFill>
                  <a:schemeClr val="tx2">
                    <a:lumMod val="75000"/>
                  </a:schemeClr>
                </a:solidFill>
              </a:rPr>
              <a:t>Where</a:t>
            </a:r>
            <a:r>
              <a:rPr lang="de-DE" sz="1800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de-DE" sz="1800" dirty="0" err="1" smtClean="0">
                <a:solidFill>
                  <a:schemeClr val="tx2">
                    <a:lumMod val="75000"/>
                  </a:schemeClr>
                </a:solidFill>
              </a:rPr>
              <a:t>is</a:t>
            </a:r>
            <a:r>
              <a:rPr lang="de-DE" sz="1800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de-DE" sz="1800" dirty="0" err="1" smtClean="0">
                <a:solidFill>
                  <a:schemeClr val="tx2">
                    <a:lumMod val="75000"/>
                  </a:schemeClr>
                </a:solidFill>
              </a:rPr>
              <a:t>the</a:t>
            </a:r>
            <a:r>
              <a:rPr lang="de-DE" sz="1800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de-DE" sz="1800" dirty="0" err="1" smtClean="0">
                <a:solidFill>
                  <a:schemeClr val="tx2">
                    <a:lumMod val="75000"/>
                  </a:schemeClr>
                </a:solidFill>
              </a:rPr>
              <a:t>best</a:t>
            </a:r>
            <a:r>
              <a:rPr lang="de-DE" sz="1800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de-DE" sz="1800" dirty="0" err="1" smtClean="0">
                <a:solidFill>
                  <a:schemeClr val="tx2">
                    <a:lumMod val="75000"/>
                  </a:schemeClr>
                </a:solidFill>
              </a:rPr>
              <a:t>place</a:t>
            </a:r>
            <a:r>
              <a:rPr lang="de-DE" sz="1800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de-DE" sz="1800" dirty="0" err="1" smtClean="0">
                <a:solidFill>
                  <a:schemeClr val="tx2">
                    <a:lumMod val="75000"/>
                  </a:schemeClr>
                </a:solidFill>
              </a:rPr>
              <a:t>for</a:t>
            </a:r>
            <a:r>
              <a:rPr lang="de-DE" sz="1800" dirty="0" smtClean="0">
                <a:solidFill>
                  <a:schemeClr val="tx2">
                    <a:lumMod val="75000"/>
                  </a:schemeClr>
                </a:solidFill>
              </a:rPr>
              <a:t>  </a:t>
            </a:r>
            <a:r>
              <a:rPr lang="de-DE" sz="1800" dirty="0" err="1" smtClean="0">
                <a:solidFill>
                  <a:schemeClr val="tx2">
                    <a:lumMod val="75000"/>
                  </a:schemeClr>
                </a:solidFill>
              </a:rPr>
              <a:t>new</a:t>
            </a:r>
            <a:r>
              <a:rPr lang="de-DE" sz="1800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de-DE" sz="1800" dirty="0" err="1" smtClean="0">
                <a:solidFill>
                  <a:schemeClr val="tx2">
                    <a:lumMod val="75000"/>
                  </a:schemeClr>
                </a:solidFill>
              </a:rPr>
              <a:t>company</a:t>
            </a:r>
            <a:r>
              <a:rPr lang="de-DE" sz="1800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de-DE" sz="1800" dirty="0" err="1" smtClean="0">
                <a:solidFill>
                  <a:schemeClr val="tx2">
                    <a:lumMod val="75000"/>
                  </a:schemeClr>
                </a:solidFill>
              </a:rPr>
              <a:t>locations</a:t>
            </a:r>
            <a:r>
              <a:rPr lang="de-DE" sz="1800" dirty="0" smtClean="0">
                <a:solidFill>
                  <a:schemeClr val="tx2">
                    <a:lumMod val="75000"/>
                  </a:schemeClr>
                </a:solidFill>
              </a:rPr>
              <a:t>?</a:t>
            </a:r>
          </a:p>
        </p:txBody>
      </p:sp>
      <p:sp>
        <p:nvSpPr>
          <p:cNvPr id="23" name="Ovale Legende 22"/>
          <p:cNvSpPr/>
          <p:nvPr/>
        </p:nvSpPr>
        <p:spPr>
          <a:xfrm>
            <a:off x="7020272" y="2528479"/>
            <a:ext cx="1944216" cy="1479636"/>
          </a:xfrm>
          <a:prstGeom prst="wedgeEllipseCallout">
            <a:avLst>
              <a:gd name="adj1" fmla="val -45751"/>
              <a:gd name="adj2" fmla="val -43278"/>
            </a:avLst>
          </a:prstGeom>
          <a:solidFill>
            <a:schemeClr val="bg1"/>
          </a:solidFill>
          <a:ln>
            <a:solidFill>
              <a:srgbClr val="83BC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800" dirty="0" err="1" smtClean="0">
                <a:solidFill>
                  <a:schemeClr val="tx2">
                    <a:lumMod val="75000"/>
                  </a:schemeClr>
                </a:solidFill>
              </a:rPr>
              <a:t>How</a:t>
            </a:r>
            <a:r>
              <a:rPr lang="de-DE" sz="1800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de-DE" sz="1800" dirty="0" err="1" smtClean="0">
                <a:solidFill>
                  <a:schemeClr val="tx2">
                    <a:lumMod val="75000"/>
                  </a:schemeClr>
                </a:solidFill>
              </a:rPr>
              <a:t>to</a:t>
            </a:r>
            <a:r>
              <a:rPr lang="de-DE" sz="1800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de-DE" sz="1800" dirty="0" err="1" smtClean="0">
                <a:solidFill>
                  <a:schemeClr val="tx2">
                    <a:lumMod val="75000"/>
                  </a:schemeClr>
                </a:solidFill>
              </a:rPr>
              <a:t>distribute</a:t>
            </a:r>
            <a:r>
              <a:rPr lang="de-DE" sz="1800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de-DE" sz="1800" dirty="0" err="1" smtClean="0">
                <a:solidFill>
                  <a:schemeClr val="tx2">
                    <a:lumMod val="75000"/>
                  </a:schemeClr>
                </a:solidFill>
              </a:rPr>
              <a:t>areas</a:t>
            </a:r>
            <a:r>
              <a:rPr lang="de-DE" sz="1800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de-DE" sz="1800" dirty="0" err="1" smtClean="0">
                <a:solidFill>
                  <a:schemeClr val="tx2">
                    <a:lumMod val="75000"/>
                  </a:schemeClr>
                </a:solidFill>
              </a:rPr>
              <a:t>arround</a:t>
            </a:r>
            <a:r>
              <a:rPr lang="de-DE" sz="1800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de-DE" sz="1800" dirty="0" err="1" smtClean="0">
                <a:solidFill>
                  <a:schemeClr val="tx2">
                    <a:lumMod val="75000"/>
                  </a:schemeClr>
                </a:solidFill>
              </a:rPr>
              <a:t>them</a:t>
            </a:r>
            <a:r>
              <a:rPr lang="de-DE" sz="1800" dirty="0" smtClean="0">
                <a:solidFill>
                  <a:schemeClr val="tx2">
                    <a:lumMod val="75000"/>
                  </a:schemeClr>
                </a:solidFill>
              </a:rPr>
              <a:t>?</a:t>
            </a:r>
          </a:p>
        </p:txBody>
      </p:sp>
      <p:pic>
        <p:nvPicPr>
          <p:cNvPr id="24" name="Picture 2" descr="https://shop.versicherung-kurzzeitkennzeichen.com/images/checkliste_kurzzeitkennzeichen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0160" y="303653"/>
            <a:ext cx="609099" cy="804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Richtungspfeil 24"/>
          <p:cNvSpPr/>
          <p:nvPr/>
        </p:nvSpPr>
        <p:spPr>
          <a:xfrm>
            <a:off x="215516" y="51470"/>
            <a:ext cx="1080000" cy="195486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" dirty="0" err="1" smtClean="0">
                <a:solidFill>
                  <a:schemeClr val="bg1"/>
                </a:solidFill>
              </a:rPr>
              <a:t>Introduction</a:t>
            </a:r>
            <a:endParaRPr lang="de-DE" sz="800" dirty="0">
              <a:solidFill>
                <a:schemeClr val="bg1"/>
              </a:solidFill>
            </a:endParaRPr>
          </a:p>
        </p:txBody>
      </p:sp>
      <p:sp>
        <p:nvSpPr>
          <p:cNvPr id="26" name="Richtungspfeil 25"/>
          <p:cNvSpPr/>
          <p:nvPr/>
        </p:nvSpPr>
        <p:spPr>
          <a:xfrm>
            <a:off x="1619792" y="51470"/>
            <a:ext cx="1080000" cy="195486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6350">
            <a:solidFill>
              <a:schemeClr val="bg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" dirty="0" smtClean="0">
                <a:solidFill>
                  <a:schemeClr val="bg1"/>
                </a:solidFill>
              </a:rPr>
              <a:t>Motivation</a:t>
            </a:r>
            <a:endParaRPr lang="de-DE" sz="800" dirty="0">
              <a:solidFill>
                <a:schemeClr val="bg1"/>
              </a:solidFill>
            </a:endParaRPr>
          </a:p>
        </p:txBody>
      </p:sp>
      <p:sp>
        <p:nvSpPr>
          <p:cNvPr id="27" name="Richtungspfeil 26"/>
          <p:cNvSpPr/>
          <p:nvPr/>
        </p:nvSpPr>
        <p:spPr>
          <a:xfrm>
            <a:off x="3059952" y="51470"/>
            <a:ext cx="1080000" cy="195486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6350">
            <a:solidFill>
              <a:schemeClr val="bg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" dirty="0" smtClean="0">
                <a:solidFill>
                  <a:schemeClr val="bg1"/>
                </a:solidFill>
              </a:rPr>
              <a:t>Approach</a:t>
            </a:r>
            <a:endParaRPr lang="de-DE" sz="800" dirty="0">
              <a:solidFill>
                <a:schemeClr val="bg1"/>
              </a:solidFill>
            </a:endParaRPr>
          </a:p>
        </p:txBody>
      </p:sp>
      <p:sp>
        <p:nvSpPr>
          <p:cNvPr id="28" name="Richtungspfeil 27"/>
          <p:cNvSpPr/>
          <p:nvPr/>
        </p:nvSpPr>
        <p:spPr>
          <a:xfrm>
            <a:off x="4500112" y="59656"/>
            <a:ext cx="1080000" cy="195486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" dirty="0" err="1" smtClean="0"/>
              <a:t>Architecture</a:t>
            </a:r>
            <a:endParaRPr lang="de-DE" sz="800" dirty="0"/>
          </a:p>
        </p:txBody>
      </p:sp>
      <p:sp>
        <p:nvSpPr>
          <p:cNvPr id="29" name="Richtungspfeil 28"/>
          <p:cNvSpPr/>
          <p:nvPr/>
        </p:nvSpPr>
        <p:spPr>
          <a:xfrm>
            <a:off x="5940272" y="59656"/>
            <a:ext cx="1080000" cy="195486"/>
          </a:xfrm>
          <a:prstGeom prst="homePlate">
            <a:avLst/>
          </a:prstGeom>
          <a:solidFill>
            <a:schemeClr val="bg1"/>
          </a:solidFill>
          <a:ln w="6350">
            <a:solidFill>
              <a:srgbClr val="79B5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" dirty="0" smtClean="0">
                <a:solidFill>
                  <a:srgbClr val="79B51C"/>
                </a:solidFill>
              </a:rPr>
              <a:t>Progress</a:t>
            </a:r>
            <a:endParaRPr lang="de-DE" sz="800" dirty="0">
              <a:solidFill>
                <a:srgbClr val="79B51C"/>
              </a:solidFill>
            </a:endParaRPr>
          </a:p>
        </p:txBody>
      </p:sp>
      <p:sp>
        <p:nvSpPr>
          <p:cNvPr id="30" name="Richtungspfeil 29"/>
          <p:cNvSpPr/>
          <p:nvPr/>
        </p:nvSpPr>
        <p:spPr>
          <a:xfrm>
            <a:off x="7380432" y="51470"/>
            <a:ext cx="1080000" cy="195486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" dirty="0" smtClean="0"/>
              <a:t>Outlook</a:t>
            </a:r>
            <a:endParaRPr lang="de-DE" sz="800" dirty="0"/>
          </a:p>
        </p:txBody>
      </p:sp>
      <p:sp>
        <p:nvSpPr>
          <p:cNvPr id="31" name="Textfeld 30"/>
          <p:cNvSpPr txBox="1"/>
          <p:nvPr/>
        </p:nvSpPr>
        <p:spPr>
          <a:xfrm>
            <a:off x="8658858" y="967249"/>
            <a:ext cx="26962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600" dirty="0" smtClean="0"/>
              <a:t>[5]</a:t>
            </a:r>
            <a:endParaRPr lang="de-DE" sz="600" dirty="0"/>
          </a:p>
        </p:txBody>
      </p:sp>
      <p:sp>
        <p:nvSpPr>
          <p:cNvPr id="32" name="Textfeld 31"/>
          <p:cNvSpPr txBox="1"/>
          <p:nvPr/>
        </p:nvSpPr>
        <p:spPr>
          <a:xfrm>
            <a:off x="6784818" y="4053616"/>
            <a:ext cx="26962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600" dirty="0" smtClean="0"/>
              <a:t>[7]</a:t>
            </a:r>
            <a:endParaRPr lang="de-DE" sz="600" dirty="0"/>
          </a:p>
        </p:txBody>
      </p:sp>
      <p:sp>
        <p:nvSpPr>
          <p:cNvPr id="33" name="Textfeld 32"/>
          <p:cNvSpPr txBox="1"/>
          <p:nvPr/>
        </p:nvSpPr>
        <p:spPr>
          <a:xfrm>
            <a:off x="324115" y="4255686"/>
            <a:ext cx="31290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600" dirty="0" smtClean="0"/>
              <a:t>[11]</a:t>
            </a:r>
            <a:endParaRPr lang="de-DE" sz="600" dirty="0"/>
          </a:p>
        </p:txBody>
      </p:sp>
    </p:spTree>
    <p:extLst>
      <p:ext uri="{BB962C8B-B14F-4D97-AF65-F5344CB8AC3E}">
        <p14:creationId xmlns:p14="http://schemas.microsoft.com/office/powerpoint/2010/main" val="2455873988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de" sz="3000" dirty="0" smtClean="0"/>
              <a:t>Application to Greenfieldanalysis</a:t>
            </a:r>
            <a:endParaRPr lang="de" sz="3000" dirty="0"/>
          </a:p>
        </p:txBody>
      </p:sp>
      <p:grpSp>
        <p:nvGrpSpPr>
          <p:cNvPr id="4" name="Gruppieren 3"/>
          <p:cNvGrpSpPr/>
          <p:nvPr/>
        </p:nvGrpSpPr>
        <p:grpSpPr>
          <a:xfrm>
            <a:off x="-108520" y="1013863"/>
            <a:ext cx="9793088" cy="4126140"/>
            <a:chOff x="-108520" y="1013863"/>
            <a:chExt cx="9793088" cy="4126140"/>
          </a:xfrm>
        </p:grpSpPr>
        <p:sp>
          <p:nvSpPr>
            <p:cNvPr id="5" name="Abgerundetes Rechteck 4"/>
            <p:cNvSpPr/>
            <p:nvPr/>
          </p:nvSpPr>
          <p:spPr>
            <a:xfrm>
              <a:off x="-108520" y="1013863"/>
              <a:ext cx="8208912" cy="45719"/>
            </a:xfrm>
            <a:prstGeom prst="roundRect">
              <a:avLst/>
            </a:prstGeom>
            <a:solidFill>
              <a:srgbClr val="79B51C"/>
            </a:solidFill>
            <a:ln w="3175">
              <a:solidFill>
                <a:srgbClr val="83BC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Abgerundetes Rechteck 5"/>
            <p:cNvSpPr/>
            <p:nvPr/>
          </p:nvSpPr>
          <p:spPr>
            <a:xfrm>
              <a:off x="-108520" y="1131590"/>
              <a:ext cx="8568952" cy="45719"/>
            </a:xfrm>
            <a:prstGeom prst="roundRect">
              <a:avLst/>
            </a:prstGeom>
            <a:solidFill>
              <a:srgbClr val="83BC33"/>
            </a:solidFill>
            <a:ln w="3175">
              <a:solidFill>
                <a:srgbClr val="79B51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Abgerundetes Rechteck 6"/>
            <p:cNvSpPr/>
            <p:nvPr/>
          </p:nvSpPr>
          <p:spPr>
            <a:xfrm>
              <a:off x="1835696" y="5094284"/>
              <a:ext cx="7848872" cy="45719"/>
            </a:xfrm>
            <a:prstGeom prst="roundRect">
              <a:avLst/>
            </a:prstGeom>
            <a:solidFill>
              <a:srgbClr val="83BC33"/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4788468"/>
            <a:ext cx="1224136" cy="37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Rechtwinkliges Dreieck 16"/>
          <p:cNvSpPr/>
          <p:nvPr/>
        </p:nvSpPr>
        <p:spPr>
          <a:xfrm flipH="1">
            <a:off x="7884368" y="4011911"/>
            <a:ext cx="1241884" cy="1131590"/>
          </a:xfrm>
          <a:prstGeom prst="rtTriangle">
            <a:avLst/>
          </a:prstGeom>
          <a:solidFill>
            <a:srgbClr val="79B51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de-DE" sz="800" dirty="0" smtClean="0"/>
              <a:t>19</a:t>
            </a:r>
          </a:p>
        </p:txBody>
      </p:sp>
      <p:sp>
        <p:nvSpPr>
          <p:cNvPr id="19" name="Textfeld 18"/>
          <p:cNvSpPr txBox="1"/>
          <p:nvPr/>
        </p:nvSpPr>
        <p:spPr>
          <a:xfrm>
            <a:off x="1124819" y="4986336"/>
            <a:ext cx="26962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600" dirty="0" smtClean="0"/>
              <a:t>[1]</a:t>
            </a:r>
            <a:endParaRPr lang="de-DE" sz="600" dirty="0"/>
          </a:p>
        </p:txBody>
      </p:sp>
      <p:sp>
        <p:nvSpPr>
          <p:cNvPr id="20" name="Abgerundetes Rechteck 19"/>
          <p:cNvSpPr/>
          <p:nvPr/>
        </p:nvSpPr>
        <p:spPr>
          <a:xfrm>
            <a:off x="5236661" y="1258829"/>
            <a:ext cx="2890664" cy="702665"/>
          </a:xfrm>
          <a:prstGeom prst="roundRect">
            <a:avLst/>
          </a:prstGeom>
          <a:solidFill>
            <a:schemeClr val="bg1"/>
          </a:solidFill>
          <a:ln>
            <a:solidFill>
              <a:srgbClr val="79B5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err="1" smtClean="0">
                <a:solidFill>
                  <a:srgbClr val="83BC33"/>
                </a:solidFill>
              </a:rPr>
              <a:t>Creating</a:t>
            </a:r>
            <a:r>
              <a:rPr lang="de-DE" sz="1600" dirty="0" smtClean="0">
                <a:solidFill>
                  <a:srgbClr val="83BC33"/>
                </a:solidFill>
              </a:rPr>
              <a:t> </a:t>
            </a:r>
            <a:r>
              <a:rPr lang="de-DE" sz="1600" dirty="0" err="1" smtClean="0">
                <a:solidFill>
                  <a:srgbClr val="83BC33"/>
                </a:solidFill>
              </a:rPr>
              <a:t>areas</a:t>
            </a:r>
            <a:endParaRPr lang="de-DE" sz="1600" dirty="0">
              <a:solidFill>
                <a:srgbClr val="83BC33"/>
              </a:solidFill>
            </a:endParaRPr>
          </a:p>
        </p:txBody>
      </p:sp>
      <p:sp>
        <p:nvSpPr>
          <p:cNvPr id="21" name="Abgerundetes Rechteck 20"/>
          <p:cNvSpPr/>
          <p:nvPr/>
        </p:nvSpPr>
        <p:spPr>
          <a:xfrm>
            <a:off x="5234486" y="3025110"/>
            <a:ext cx="2890664" cy="702665"/>
          </a:xfrm>
          <a:prstGeom prst="roundRect">
            <a:avLst/>
          </a:prstGeom>
          <a:solidFill>
            <a:schemeClr val="bg1"/>
          </a:solidFill>
          <a:ln>
            <a:solidFill>
              <a:srgbClr val="79B5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smtClean="0">
                <a:solidFill>
                  <a:srgbClr val="83BC33"/>
                </a:solidFill>
              </a:rPr>
              <a:t>Same </a:t>
            </a:r>
            <a:r>
              <a:rPr lang="de-DE" sz="1600" dirty="0" err="1" smtClean="0">
                <a:solidFill>
                  <a:srgbClr val="83BC33"/>
                </a:solidFill>
              </a:rPr>
              <a:t>area</a:t>
            </a:r>
            <a:r>
              <a:rPr lang="de-DE" sz="1600" dirty="0" smtClean="0">
                <a:solidFill>
                  <a:srgbClr val="83BC33"/>
                </a:solidFill>
              </a:rPr>
              <a:t> </a:t>
            </a:r>
            <a:r>
              <a:rPr lang="de-DE" sz="1600" dirty="0" err="1" smtClean="0">
                <a:solidFill>
                  <a:srgbClr val="83BC33"/>
                </a:solidFill>
              </a:rPr>
              <a:t>segmentation</a:t>
            </a:r>
            <a:r>
              <a:rPr lang="de-DE" sz="1600" dirty="0">
                <a:solidFill>
                  <a:srgbClr val="83BC33"/>
                </a:solidFill>
              </a:rPr>
              <a:t> </a:t>
            </a:r>
            <a:r>
              <a:rPr lang="de-DE" sz="1600" dirty="0" err="1" smtClean="0">
                <a:solidFill>
                  <a:srgbClr val="83BC33"/>
                </a:solidFill>
              </a:rPr>
              <a:t>approach</a:t>
            </a:r>
            <a:endParaRPr lang="de-DE" sz="1600" dirty="0">
              <a:solidFill>
                <a:srgbClr val="83BC33"/>
              </a:solidFill>
            </a:endParaRPr>
          </a:p>
        </p:txBody>
      </p:sp>
      <p:sp>
        <p:nvSpPr>
          <p:cNvPr id="22" name="Abgerundetes Rechteck 21"/>
          <p:cNvSpPr/>
          <p:nvPr/>
        </p:nvSpPr>
        <p:spPr>
          <a:xfrm>
            <a:off x="5236661" y="3903720"/>
            <a:ext cx="2890664" cy="702665"/>
          </a:xfrm>
          <a:prstGeom prst="roundRect">
            <a:avLst/>
          </a:prstGeom>
          <a:solidFill>
            <a:schemeClr val="bg1"/>
          </a:solidFill>
          <a:ln>
            <a:solidFill>
              <a:srgbClr val="79B5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smtClean="0">
                <a:solidFill>
                  <a:srgbClr val="83BC33"/>
                </a:solidFill>
              </a:rPr>
              <a:t>Location </a:t>
            </a:r>
            <a:r>
              <a:rPr lang="de-DE" sz="1600" dirty="0" err="1" smtClean="0">
                <a:solidFill>
                  <a:srgbClr val="83BC33"/>
                </a:solidFill>
              </a:rPr>
              <a:t>into</a:t>
            </a:r>
            <a:r>
              <a:rPr lang="de-DE" sz="1600" dirty="0" smtClean="0">
                <a:solidFill>
                  <a:srgbClr val="83BC33"/>
                </a:solidFill>
              </a:rPr>
              <a:t> </a:t>
            </a:r>
            <a:r>
              <a:rPr lang="de-DE" sz="1600" dirty="0" err="1" smtClean="0">
                <a:solidFill>
                  <a:srgbClr val="83BC33"/>
                </a:solidFill>
              </a:rPr>
              <a:t>middle</a:t>
            </a:r>
            <a:r>
              <a:rPr lang="de-DE" sz="1600" dirty="0" smtClean="0">
                <a:solidFill>
                  <a:srgbClr val="83BC33"/>
                </a:solidFill>
              </a:rPr>
              <a:t> </a:t>
            </a:r>
            <a:r>
              <a:rPr lang="de-DE" sz="1600" dirty="0" err="1" smtClean="0">
                <a:solidFill>
                  <a:srgbClr val="83BC33"/>
                </a:solidFill>
              </a:rPr>
              <a:t>of</a:t>
            </a:r>
            <a:r>
              <a:rPr lang="de-DE" sz="1600" dirty="0" smtClean="0">
                <a:solidFill>
                  <a:srgbClr val="83BC33"/>
                </a:solidFill>
              </a:rPr>
              <a:t> </a:t>
            </a:r>
            <a:r>
              <a:rPr lang="de-DE" sz="1600" dirty="0" err="1" smtClean="0">
                <a:solidFill>
                  <a:srgbClr val="83BC33"/>
                </a:solidFill>
              </a:rPr>
              <a:t>area</a:t>
            </a:r>
            <a:endParaRPr lang="de-DE" sz="1600" dirty="0">
              <a:solidFill>
                <a:srgbClr val="83BC33"/>
              </a:solidFill>
            </a:endParaRPr>
          </a:p>
        </p:txBody>
      </p:sp>
      <p:grpSp>
        <p:nvGrpSpPr>
          <p:cNvPr id="18" name="Gruppieren 17"/>
          <p:cNvGrpSpPr/>
          <p:nvPr/>
        </p:nvGrpSpPr>
        <p:grpSpPr>
          <a:xfrm>
            <a:off x="215128" y="1399598"/>
            <a:ext cx="4644904" cy="3329756"/>
            <a:chOff x="215128" y="1399598"/>
            <a:chExt cx="4644904" cy="3329756"/>
          </a:xfrm>
        </p:grpSpPr>
        <p:pic>
          <p:nvPicPr>
            <p:cNvPr id="2" name="Grafik 1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2745" b="4968"/>
            <a:stretch/>
          </p:blipFill>
          <p:spPr>
            <a:xfrm>
              <a:off x="658716" y="1399598"/>
              <a:ext cx="3949628" cy="3292089"/>
            </a:xfrm>
            <a:prstGeom prst="rect">
              <a:avLst/>
            </a:prstGeom>
          </p:spPr>
        </p:pic>
        <p:pic>
          <p:nvPicPr>
            <p:cNvPr id="3" name="Grafik 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3842" y="2697080"/>
              <a:ext cx="433032" cy="1697647"/>
            </a:xfrm>
            <a:prstGeom prst="rect">
              <a:avLst/>
            </a:prstGeom>
          </p:spPr>
        </p:pic>
        <p:pic>
          <p:nvPicPr>
            <p:cNvPr id="23" name="Grafik 22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301" t="66397"/>
            <a:stretch/>
          </p:blipFill>
          <p:spPr>
            <a:xfrm>
              <a:off x="215128" y="1399713"/>
              <a:ext cx="1620568" cy="1164072"/>
            </a:xfrm>
            <a:prstGeom prst="rect">
              <a:avLst/>
            </a:prstGeom>
          </p:spPr>
        </p:pic>
        <p:sp>
          <p:nvSpPr>
            <p:cNvPr id="15" name="Rechteck 14"/>
            <p:cNvSpPr/>
            <p:nvPr/>
          </p:nvSpPr>
          <p:spPr>
            <a:xfrm>
              <a:off x="4211960" y="3585320"/>
              <a:ext cx="648072" cy="114403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800" dirty="0" smtClean="0">
                <a:solidFill>
                  <a:schemeClr val="bg1"/>
                </a:solidFill>
              </a:endParaRPr>
            </a:p>
          </p:txBody>
        </p:sp>
      </p:grpSp>
      <p:cxnSp>
        <p:nvCxnSpPr>
          <p:cNvPr id="25" name="Gerader Verbinder 24"/>
          <p:cNvCxnSpPr/>
          <p:nvPr/>
        </p:nvCxnSpPr>
        <p:spPr>
          <a:xfrm>
            <a:off x="4343590" y="3226351"/>
            <a:ext cx="708342" cy="241242"/>
          </a:xfrm>
          <a:prstGeom prst="line">
            <a:avLst/>
          </a:prstGeom>
          <a:ln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/>
          <p:cNvCxnSpPr/>
          <p:nvPr/>
        </p:nvCxnSpPr>
        <p:spPr>
          <a:xfrm flipV="1">
            <a:off x="4626302" y="1818303"/>
            <a:ext cx="425630" cy="441380"/>
          </a:xfrm>
          <a:prstGeom prst="line">
            <a:avLst/>
          </a:prstGeom>
          <a:ln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r Verbinder 28"/>
          <p:cNvCxnSpPr/>
          <p:nvPr/>
        </p:nvCxnSpPr>
        <p:spPr>
          <a:xfrm>
            <a:off x="4346313" y="4108251"/>
            <a:ext cx="562701" cy="141151"/>
          </a:xfrm>
          <a:prstGeom prst="line">
            <a:avLst/>
          </a:prstGeom>
          <a:ln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2" descr="https://shop.versicherung-kurzzeitkennzeichen.com/images/checkliste_kurzzeitkennzeichen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0160" y="303653"/>
            <a:ext cx="609099" cy="804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ichtungspfeil 34"/>
          <p:cNvSpPr/>
          <p:nvPr/>
        </p:nvSpPr>
        <p:spPr>
          <a:xfrm>
            <a:off x="215516" y="51470"/>
            <a:ext cx="1080000" cy="195486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" dirty="0" err="1" smtClean="0">
                <a:solidFill>
                  <a:schemeClr val="bg1"/>
                </a:solidFill>
              </a:rPr>
              <a:t>Introduction</a:t>
            </a:r>
            <a:endParaRPr lang="de-DE" sz="800" dirty="0">
              <a:solidFill>
                <a:schemeClr val="bg1"/>
              </a:solidFill>
            </a:endParaRPr>
          </a:p>
        </p:txBody>
      </p:sp>
      <p:sp>
        <p:nvSpPr>
          <p:cNvPr id="36" name="Richtungspfeil 35"/>
          <p:cNvSpPr/>
          <p:nvPr/>
        </p:nvSpPr>
        <p:spPr>
          <a:xfrm>
            <a:off x="1619792" y="51470"/>
            <a:ext cx="1080000" cy="195486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6350">
            <a:solidFill>
              <a:schemeClr val="bg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" dirty="0" smtClean="0">
                <a:solidFill>
                  <a:schemeClr val="bg1"/>
                </a:solidFill>
              </a:rPr>
              <a:t>Motivation</a:t>
            </a:r>
            <a:endParaRPr lang="de-DE" sz="800" dirty="0">
              <a:solidFill>
                <a:schemeClr val="bg1"/>
              </a:solidFill>
            </a:endParaRPr>
          </a:p>
        </p:txBody>
      </p:sp>
      <p:sp>
        <p:nvSpPr>
          <p:cNvPr id="37" name="Richtungspfeil 36"/>
          <p:cNvSpPr/>
          <p:nvPr/>
        </p:nvSpPr>
        <p:spPr>
          <a:xfrm>
            <a:off x="3059952" y="51470"/>
            <a:ext cx="1080000" cy="195486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6350">
            <a:solidFill>
              <a:schemeClr val="bg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" dirty="0" smtClean="0">
                <a:solidFill>
                  <a:schemeClr val="bg1"/>
                </a:solidFill>
              </a:rPr>
              <a:t>Approach</a:t>
            </a:r>
            <a:endParaRPr lang="de-DE" sz="800" dirty="0">
              <a:solidFill>
                <a:schemeClr val="bg1"/>
              </a:solidFill>
            </a:endParaRPr>
          </a:p>
        </p:txBody>
      </p:sp>
      <p:sp>
        <p:nvSpPr>
          <p:cNvPr id="38" name="Richtungspfeil 37"/>
          <p:cNvSpPr/>
          <p:nvPr/>
        </p:nvSpPr>
        <p:spPr>
          <a:xfrm>
            <a:off x="4500112" y="59656"/>
            <a:ext cx="1080000" cy="195486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" dirty="0" err="1" smtClean="0"/>
              <a:t>Architecture</a:t>
            </a:r>
            <a:endParaRPr lang="de-DE" sz="800" dirty="0"/>
          </a:p>
        </p:txBody>
      </p:sp>
      <p:sp>
        <p:nvSpPr>
          <p:cNvPr id="39" name="Richtungspfeil 38"/>
          <p:cNvSpPr/>
          <p:nvPr/>
        </p:nvSpPr>
        <p:spPr>
          <a:xfrm>
            <a:off x="5940272" y="59656"/>
            <a:ext cx="1080000" cy="195486"/>
          </a:xfrm>
          <a:prstGeom prst="homePlate">
            <a:avLst/>
          </a:prstGeom>
          <a:solidFill>
            <a:schemeClr val="bg1"/>
          </a:solidFill>
          <a:ln w="6350">
            <a:solidFill>
              <a:srgbClr val="79B5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" dirty="0" smtClean="0">
                <a:solidFill>
                  <a:srgbClr val="79B51C"/>
                </a:solidFill>
              </a:rPr>
              <a:t>Progress</a:t>
            </a:r>
            <a:endParaRPr lang="de-DE" sz="800" dirty="0">
              <a:solidFill>
                <a:srgbClr val="79B51C"/>
              </a:solidFill>
            </a:endParaRPr>
          </a:p>
        </p:txBody>
      </p:sp>
      <p:sp>
        <p:nvSpPr>
          <p:cNvPr id="40" name="Richtungspfeil 39"/>
          <p:cNvSpPr/>
          <p:nvPr/>
        </p:nvSpPr>
        <p:spPr>
          <a:xfrm>
            <a:off x="7380432" y="51470"/>
            <a:ext cx="1080000" cy="195486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" dirty="0" smtClean="0"/>
              <a:t>Outlook</a:t>
            </a:r>
            <a:endParaRPr lang="de-DE" sz="800" dirty="0"/>
          </a:p>
        </p:txBody>
      </p:sp>
      <p:sp>
        <p:nvSpPr>
          <p:cNvPr id="41" name="Textfeld 40"/>
          <p:cNvSpPr txBox="1"/>
          <p:nvPr/>
        </p:nvSpPr>
        <p:spPr>
          <a:xfrm>
            <a:off x="8658858" y="967249"/>
            <a:ext cx="26962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600" dirty="0" smtClean="0"/>
              <a:t>[5]</a:t>
            </a:r>
            <a:endParaRPr lang="de-DE" sz="600" dirty="0"/>
          </a:p>
        </p:txBody>
      </p:sp>
      <p:sp>
        <p:nvSpPr>
          <p:cNvPr id="30" name="Abgerundetes Rechteck 29"/>
          <p:cNvSpPr/>
          <p:nvPr/>
        </p:nvSpPr>
        <p:spPr>
          <a:xfrm>
            <a:off x="5234486" y="2145537"/>
            <a:ext cx="2890664" cy="702665"/>
          </a:xfrm>
          <a:prstGeom prst="roundRect">
            <a:avLst/>
          </a:prstGeom>
          <a:solidFill>
            <a:schemeClr val="bg1"/>
          </a:solidFill>
          <a:ln>
            <a:solidFill>
              <a:srgbClr val="79B5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err="1" smtClean="0">
                <a:solidFill>
                  <a:srgbClr val="83BC33"/>
                </a:solidFill>
              </a:rPr>
              <a:t>Creating</a:t>
            </a:r>
            <a:r>
              <a:rPr lang="de-DE" sz="1600" dirty="0" smtClean="0">
                <a:solidFill>
                  <a:srgbClr val="83BC33"/>
                </a:solidFill>
              </a:rPr>
              <a:t> </a:t>
            </a:r>
            <a:r>
              <a:rPr lang="de-DE" sz="1600" dirty="0" err="1" smtClean="0">
                <a:solidFill>
                  <a:srgbClr val="83BC33"/>
                </a:solidFill>
              </a:rPr>
              <a:t>locations</a:t>
            </a:r>
            <a:endParaRPr lang="de-DE" sz="1600" dirty="0">
              <a:solidFill>
                <a:srgbClr val="83BC33"/>
              </a:solidFill>
            </a:endParaRPr>
          </a:p>
        </p:txBody>
      </p:sp>
      <p:cxnSp>
        <p:nvCxnSpPr>
          <p:cNvPr id="32" name="Gerader Verbinder 31"/>
          <p:cNvCxnSpPr/>
          <p:nvPr/>
        </p:nvCxnSpPr>
        <p:spPr>
          <a:xfrm flipV="1">
            <a:off x="4322210" y="2585693"/>
            <a:ext cx="717902" cy="218308"/>
          </a:xfrm>
          <a:prstGeom prst="line">
            <a:avLst/>
          </a:prstGeom>
          <a:ln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7113033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2" name="Picture 10" descr="https://www.kleve.de/c12572b300270277/files/recherche.jpg/$file/recherche.jpg?openelemen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0506" y="2859782"/>
            <a:ext cx="1534804" cy="1798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Shape 36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de" sz="3000" dirty="0"/>
              <a:t>Agenda</a:t>
            </a:r>
          </a:p>
        </p:txBody>
      </p:sp>
      <p:sp>
        <p:nvSpPr>
          <p:cNvPr id="37" name="Shape 37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lang="de" sz="2400" dirty="0"/>
              <a:t>Introduction </a:t>
            </a:r>
            <a:r>
              <a:rPr lang="de" sz="2400" dirty="0" smtClean="0"/>
              <a:t>Geomarketing</a:t>
            </a:r>
          </a:p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lang="de" sz="2400" dirty="0" smtClean="0"/>
              <a:t>Motivation and Research Question </a:t>
            </a:r>
          </a:p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lang="de" sz="2400" dirty="0" smtClean="0"/>
              <a:t>Approach</a:t>
            </a:r>
          </a:p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lang="de" sz="2400" dirty="0" smtClean="0"/>
              <a:t>Architecture</a:t>
            </a:r>
          </a:p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lang="de" sz="2400" dirty="0" smtClean="0"/>
              <a:t>Progress</a:t>
            </a:r>
          </a:p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lang="de" sz="2400" dirty="0" smtClean="0"/>
              <a:t>Outlook</a:t>
            </a:r>
          </a:p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AutoNum type="arabicPeriod"/>
            </a:pPr>
            <a:endParaRPr lang="de" sz="2400" dirty="0"/>
          </a:p>
          <a:p>
            <a:pPr marL="533400" lvl="1">
              <a:spcBef>
                <a:spcPts val="0"/>
              </a:spcBef>
              <a:buClr>
                <a:schemeClr val="dk1"/>
              </a:buClr>
              <a:buSzPct val="80000"/>
            </a:pPr>
            <a:endParaRPr lang="de" dirty="0"/>
          </a:p>
        </p:txBody>
      </p:sp>
      <p:grpSp>
        <p:nvGrpSpPr>
          <p:cNvPr id="4" name="Gruppieren 3"/>
          <p:cNvGrpSpPr/>
          <p:nvPr/>
        </p:nvGrpSpPr>
        <p:grpSpPr>
          <a:xfrm>
            <a:off x="-108520" y="1013863"/>
            <a:ext cx="9793088" cy="4126140"/>
            <a:chOff x="-108520" y="1013863"/>
            <a:chExt cx="9793088" cy="4126140"/>
          </a:xfrm>
        </p:grpSpPr>
        <p:sp>
          <p:nvSpPr>
            <p:cNvPr id="5" name="Abgerundetes Rechteck 4"/>
            <p:cNvSpPr/>
            <p:nvPr/>
          </p:nvSpPr>
          <p:spPr>
            <a:xfrm>
              <a:off x="-108520" y="1013863"/>
              <a:ext cx="8208912" cy="45719"/>
            </a:xfrm>
            <a:prstGeom prst="roundRect">
              <a:avLst/>
            </a:prstGeom>
            <a:solidFill>
              <a:srgbClr val="79B51C"/>
            </a:solidFill>
            <a:ln w="3175">
              <a:solidFill>
                <a:srgbClr val="83BC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Abgerundetes Rechteck 5"/>
            <p:cNvSpPr/>
            <p:nvPr/>
          </p:nvSpPr>
          <p:spPr>
            <a:xfrm>
              <a:off x="-108520" y="1131590"/>
              <a:ext cx="8568952" cy="45719"/>
            </a:xfrm>
            <a:prstGeom prst="roundRect">
              <a:avLst/>
            </a:prstGeom>
            <a:solidFill>
              <a:srgbClr val="83BC33"/>
            </a:solidFill>
            <a:ln w="3175">
              <a:solidFill>
                <a:srgbClr val="79B51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Abgerundetes Rechteck 6"/>
            <p:cNvSpPr/>
            <p:nvPr/>
          </p:nvSpPr>
          <p:spPr>
            <a:xfrm>
              <a:off x="1835696" y="5094284"/>
              <a:ext cx="7848872" cy="45719"/>
            </a:xfrm>
            <a:prstGeom prst="roundRect">
              <a:avLst/>
            </a:prstGeom>
            <a:solidFill>
              <a:srgbClr val="83BC33"/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2" name="Rechtwinkliges Dreieck 1"/>
          <p:cNvSpPr/>
          <p:nvPr/>
        </p:nvSpPr>
        <p:spPr>
          <a:xfrm flipH="1">
            <a:off x="7884368" y="4011911"/>
            <a:ext cx="1241884" cy="1131590"/>
          </a:xfrm>
          <a:prstGeom prst="rtTriangle">
            <a:avLst/>
          </a:prstGeom>
          <a:solidFill>
            <a:srgbClr val="79B51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de-DE" sz="800" dirty="0" smtClean="0"/>
              <a:t>2</a:t>
            </a:r>
          </a:p>
        </p:txBody>
      </p:sp>
      <p:sp>
        <p:nvSpPr>
          <p:cNvPr id="9" name="Rechteck 8"/>
          <p:cNvSpPr/>
          <p:nvPr/>
        </p:nvSpPr>
        <p:spPr>
          <a:xfrm rot="20938925">
            <a:off x="7058110" y="4057177"/>
            <a:ext cx="1298753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de-DE" sz="2000" b="1" cap="none" spc="0" dirty="0" smtClean="0">
                <a:ln w="3175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AGENDA</a:t>
            </a:r>
            <a:endParaRPr lang="de-DE" sz="2000" b="1" cap="none" spc="0" dirty="0">
              <a:ln w="3175">
                <a:solidFill>
                  <a:schemeClr val="bg1"/>
                </a:solidFill>
                <a:prstDash val="solid"/>
              </a:ln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4788468"/>
            <a:ext cx="1224136" cy="37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feld 11"/>
          <p:cNvSpPr txBox="1"/>
          <p:nvPr/>
        </p:nvSpPr>
        <p:spPr>
          <a:xfrm>
            <a:off x="1124819" y="4986336"/>
            <a:ext cx="26962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600" dirty="0" smtClean="0"/>
              <a:t>[1]</a:t>
            </a:r>
            <a:endParaRPr lang="de-DE" sz="600" dirty="0"/>
          </a:p>
        </p:txBody>
      </p:sp>
      <p:sp>
        <p:nvSpPr>
          <p:cNvPr id="14" name="Textfeld 13"/>
          <p:cNvSpPr txBox="1"/>
          <p:nvPr/>
        </p:nvSpPr>
        <p:spPr>
          <a:xfrm>
            <a:off x="7965579" y="4384511"/>
            <a:ext cx="26962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600" dirty="0" smtClean="0"/>
              <a:t>[2]</a:t>
            </a:r>
            <a:endParaRPr lang="de-DE" sz="600" dirty="0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de" sz="3000" dirty="0" smtClean="0"/>
              <a:t>Application to Greenfieldanalysis</a:t>
            </a:r>
            <a:endParaRPr lang="de" sz="3000" dirty="0"/>
          </a:p>
        </p:txBody>
      </p:sp>
      <p:grpSp>
        <p:nvGrpSpPr>
          <p:cNvPr id="4" name="Gruppieren 3"/>
          <p:cNvGrpSpPr/>
          <p:nvPr/>
        </p:nvGrpSpPr>
        <p:grpSpPr>
          <a:xfrm>
            <a:off x="-108520" y="1013863"/>
            <a:ext cx="9793088" cy="4126140"/>
            <a:chOff x="-108520" y="1013863"/>
            <a:chExt cx="9793088" cy="4126140"/>
          </a:xfrm>
        </p:grpSpPr>
        <p:sp>
          <p:nvSpPr>
            <p:cNvPr id="5" name="Abgerundetes Rechteck 4"/>
            <p:cNvSpPr/>
            <p:nvPr/>
          </p:nvSpPr>
          <p:spPr>
            <a:xfrm>
              <a:off x="-108520" y="1013863"/>
              <a:ext cx="8208912" cy="45719"/>
            </a:xfrm>
            <a:prstGeom prst="roundRect">
              <a:avLst/>
            </a:prstGeom>
            <a:solidFill>
              <a:srgbClr val="79B51C"/>
            </a:solidFill>
            <a:ln w="3175">
              <a:solidFill>
                <a:srgbClr val="83BC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Abgerundetes Rechteck 5"/>
            <p:cNvSpPr/>
            <p:nvPr/>
          </p:nvSpPr>
          <p:spPr>
            <a:xfrm>
              <a:off x="-108520" y="1131590"/>
              <a:ext cx="8568952" cy="45719"/>
            </a:xfrm>
            <a:prstGeom prst="roundRect">
              <a:avLst/>
            </a:prstGeom>
            <a:solidFill>
              <a:srgbClr val="83BC33"/>
            </a:solidFill>
            <a:ln w="3175">
              <a:solidFill>
                <a:srgbClr val="79B51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Abgerundetes Rechteck 6"/>
            <p:cNvSpPr/>
            <p:nvPr/>
          </p:nvSpPr>
          <p:spPr>
            <a:xfrm>
              <a:off x="1835696" y="5094284"/>
              <a:ext cx="7848872" cy="45719"/>
            </a:xfrm>
            <a:prstGeom prst="roundRect">
              <a:avLst/>
            </a:prstGeom>
            <a:solidFill>
              <a:srgbClr val="83BC33"/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4788468"/>
            <a:ext cx="1224136" cy="37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Rechtwinkliges Dreieck 16"/>
          <p:cNvSpPr/>
          <p:nvPr/>
        </p:nvSpPr>
        <p:spPr>
          <a:xfrm flipH="1">
            <a:off x="7884368" y="4011911"/>
            <a:ext cx="1241884" cy="1131590"/>
          </a:xfrm>
          <a:prstGeom prst="rtTriangle">
            <a:avLst/>
          </a:prstGeom>
          <a:solidFill>
            <a:srgbClr val="79B51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de-DE" sz="800" dirty="0" smtClean="0"/>
              <a:t>20</a:t>
            </a:r>
            <a:endParaRPr lang="de-DE" sz="800" dirty="0" smtClean="0"/>
          </a:p>
        </p:txBody>
      </p:sp>
      <p:sp>
        <p:nvSpPr>
          <p:cNvPr id="19" name="Textfeld 18"/>
          <p:cNvSpPr txBox="1"/>
          <p:nvPr/>
        </p:nvSpPr>
        <p:spPr>
          <a:xfrm>
            <a:off x="1124819" y="4986336"/>
            <a:ext cx="26962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600" dirty="0" smtClean="0"/>
              <a:t>[1]</a:t>
            </a:r>
            <a:endParaRPr lang="de-DE" sz="600" dirty="0"/>
          </a:p>
        </p:txBody>
      </p:sp>
      <p:sp>
        <p:nvSpPr>
          <p:cNvPr id="20" name="Abgerundetes Rechteck 19"/>
          <p:cNvSpPr/>
          <p:nvPr/>
        </p:nvSpPr>
        <p:spPr>
          <a:xfrm>
            <a:off x="5236661" y="1258829"/>
            <a:ext cx="2890664" cy="702665"/>
          </a:xfrm>
          <a:prstGeom prst="roundRect">
            <a:avLst/>
          </a:prstGeom>
          <a:solidFill>
            <a:schemeClr val="bg1"/>
          </a:solidFill>
          <a:ln>
            <a:solidFill>
              <a:srgbClr val="79B5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err="1" smtClean="0">
                <a:solidFill>
                  <a:srgbClr val="83BC33"/>
                </a:solidFill>
              </a:rPr>
              <a:t>Creating</a:t>
            </a:r>
            <a:r>
              <a:rPr lang="de-DE" sz="1600" dirty="0" smtClean="0">
                <a:solidFill>
                  <a:srgbClr val="83BC33"/>
                </a:solidFill>
              </a:rPr>
              <a:t> </a:t>
            </a:r>
            <a:r>
              <a:rPr lang="de-DE" sz="1600" dirty="0" err="1" smtClean="0">
                <a:solidFill>
                  <a:srgbClr val="83BC33"/>
                </a:solidFill>
              </a:rPr>
              <a:t>areas</a:t>
            </a:r>
            <a:endParaRPr lang="de-DE" sz="1600" dirty="0">
              <a:solidFill>
                <a:srgbClr val="83BC33"/>
              </a:solidFill>
            </a:endParaRPr>
          </a:p>
        </p:txBody>
      </p:sp>
      <p:sp>
        <p:nvSpPr>
          <p:cNvPr id="21" name="Abgerundetes Rechteck 20"/>
          <p:cNvSpPr/>
          <p:nvPr/>
        </p:nvSpPr>
        <p:spPr>
          <a:xfrm>
            <a:off x="5234486" y="3025110"/>
            <a:ext cx="2890664" cy="702665"/>
          </a:xfrm>
          <a:prstGeom prst="roundRect">
            <a:avLst/>
          </a:prstGeom>
          <a:solidFill>
            <a:schemeClr val="bg1"/>
          </a:solidFill>
          <a:ln>
            <a:solidFill>
              <a:srgbClr val="79B5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smtClean="0">
                <a:solidFill>
                  <a:srgbClr val="83BC33"/>
                </a:solidFill>
              </a:rPr>
              <a:t>Same </a:t>
            </a:r>
            <a:r>
              <a:rPr lang="de-DE" sz="1600" dirty="0" err="1" smtClean="0">
                <a:solidFill>
                  <a:srgbClr val="83BC33"/>
                </a:solidFill>
              </a:rPr>
              <a:t>area</a:t>
            </a:r>
            <a:r>
              <a:rPr lang="de-DE" sz="1600" dirty="0" smtClean="0">
                <a:solidFill>
                  <a:srgbClr val="83BC33"/>
                </a:solidFill>
              </a:rPr>
              <a:t> </a:t>
            </a:r>
            <a:r>
              <a:rPr lang="de-DE" sz="1600" dirty="0" err="1" smtClean="0">
                <a:solidFill>
                  <a:srgbClr val="83BC33"/>
                </a:solidFill>
              </a:rPr>
              <a:t>segmentation</a:t>
            </a:r>
            <a:r>
              <a:rPr lang="de-DE" sz="1600" dirty="0">
                <a:solidFill>
                  <a:srgbClr val="83BC33"/>
                </a:solidFill>
              </a:rPr>
              <a:t> </a:t>
            </a:r>
            <a:r>
              <a:rPr lang="de-DE" sz="1600" dirty="0" err="1" smtClean="0">
                <a:solidFill>
                  <a:srgbClr val="83BC33"/>
                </a:solidFill>
              </a:rPr>
              <a:t>approach</a:t>
            </a:r>
            <a:endParaRPr lang="de-DE" sz="1600" dirty="0">
              <a:solidFill>
                <a:srgbClr val="83BC33"/>
              </a:solidFill>
            </a:endParaRPr>
          </a:p>
        </p:txBody>
      </p:sp>
      <p:sp>
        <p:nvSpPr>
          <p:cNvPr id="22" name="Abgerundetes Rechteck 21"/>
          <p:cNvSpPr/>
          <p:nvPr/>
        </p:nvSpPr>
        <p:spPr>
          <a:xfrm>
            <a:off x="5236661" y="3903720"/>
            <a:ext cx="2890664" cy="702665"/>
          </a:xfrm>
          <a:prstGeom prst="roundRect">
            <a:avLst/>
          </a:prstGeom>
          <a:solidFill>
            <a:schemeClr val="bg1"/>
          </a:solidFill>
          <a:ln>
            <a:solidFill>
              <a:srgbClr val="79B5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smtClean="0">
                <a:solidFill>
                  <a:srgbClr val="83BC33"/>
                </a:solidFill>
              </a:rPr>
              <a:t>Location </a:t>
            </a:r>
            <a:r>
              <a:rPr lang="de-DE" sz="1600" dirty="0" err="1" smtClean="0">
                <a:solidFill>
                  <a:srgbClr val="83BC33"/>
                </a:solidFill>
              </a:rPr>
              <a:t>into</a:t>
            </a:r>
            <a:r>
              <a:rPr lang="de-DE" sz="1600" dirty="0" smtClean="0">
                <a:solidFill>
                  <a:srgbClr val="83BC33"/>
                </a:solidFill>
              </a:rPr>
              <a:t> </a:t>
            </a:r>
            <a:r>
              <a:rPr lang="de-DE" sz="1600" dirty="0" err="1" smtClean="0">
                <a:solidFill>
                  <a:srgbClr val="83BC33"/>
                </a:solidFill>
              </a:rPr>
              <a:t>middle</a:t>
            </a:r>
            <a:r>
              <a:rPr lang="de-DE" sz="1600" dirty="0" smtClean="0">
                <a:solidFill>
                  <a:srgbClr val="83BC33"/>
                </a:solidFill>
              </a:rPr>
              <a:t> </a:t>
            </a:r>
            <a:r>
              <a:rPr lang="de-DE" sz="1600" dirty="0" err="1" smtClean="0">
                <a:solidFill>
                  <a:srgbClr val="83BC33"/>
                </a:solidFill>
              </a:rPr>
              <a:t>of</a:t>
            </a:r>
            <a:r>
              <a:rPr lang="de-DE" sz="1600" dirty="0" smtClean="0">
                <a:solidFill>
                  <a:srgbClr val="83BC33"/>
                </a:solidFill>
              </a:rPr>
              <a:t> </a:t>
            </a:r>
            <a:r>
              <a:rPr lang="de-DE" sz="1600" dirty="0" err="1" smtClean="0">
                <a:solidFill>
                  <a:srgbClr val="83BC33"/>
                </a:solidFill>
              </a:rPr>
              <a:t>area</a:t>
            </a:r>
            <a:endParaRPr lang="de-DE" sz="1600" dirty="0">
              <a:solidFill>
                <a:srgbClr val="83BC33"/>
              </a:solidFill>
            </a:endParaRPr>
          </a:p>
        </p:txBody>
      </p:sp>
      <p:grpSp>
        <p:nvGrpSpPr>
          <p:cNvPr id="18" name="Gruppieren 17"/>
          <p:cNvGrpSpPr/>
          <p:nvPr/>
        </p:nvGrpSpPr>
        <p:grpSpPr>
          <a:xfrm>
            <a:off x="215128" y="1399598"/>
            <a:ext cx="4644904" cy="3329756"/>
            <a:chOff x="215128" y="1399598"/>
            <a:chExt cx="4644904" cy="3329756"/>
          </a:xfrm>
        </p:grpSpPr>
        <p:pic>
          <p:nvPicPr>
            <p:cNvPr id="2" name="Grafik 1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2745" b="4968"/>
            <a:stretch/>
          </p:blipFill>
          <p:spPr>
            <a:xfrm>
              <a:off x="658716" y="1399598"/>
              <a:ext cx="3949628" cy="3292089"/>
            </a:xfrm>
            <a:prstGeom prst="rect">
              <a:avLst/>
            </a:prstGeom>
          </p:spPr>
        </p:pic>
        <p:pic>
          <p:nvPicPr>
            <p:cNvPr id="3" name="Grafik 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3842" y="2697080"/>
              <a:ext cx="433032" cy="1697647"/>
            </a:xfrm>
            <a:prstGeom prst="rect">
              <a:avLst/>
            </a:prstGeom>
          </p:spPr>
        </p:pic>
        <p:pic>
          <p:nvPicPr>
            <p:cNvPr id="23" name="Grafik 22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301" t="66397"/>
            <a:stretch/>
          </p:blipFill>
          <p:spPr>
            <a:xfrm>
              <a:off x="215128" y="1399713"/>
              <a:ext cx="1620568" cy="1164072"/>
            </a:xfrm>
            <a:prstGeom prst="rect">
              <a:avLst/>
            </a:prstGeom>
          </p:spPr>
        </p:pic>
        <p:sp>
          <p:nvSpPr>
            <p:cNvPr id="15" name="Rechteck 14"/>
            <p:cNvSpPr/>
            <p:nvPr/>
          </p:nvSpPr>
          <p:spPr>
            <a:xfrm>
              <a:off x="4211960" y="3585320"/>
              <a:ext cx="648072" cy="114403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800" dirty="0" smtClean="0">
                <a:solidFill>
                  <a:schemeClr val="bg1"/>
                </a:solidFill>
              </a:endParaRPr>
            </a:p>
          </p:txBody>
        </p:sp>
      </p:grpSp>
      <p:cxnSp>
        <p:nvCxnSpPr>
          <p:cNvPr id="25" name="Gerader Verbinder 24"/>
          <p:cNvCxnSpPr/>
          <p:nvPr/>
        </p:nvCxnSpPr>
        <p:spPr>
          <a:xfrm>
            <a:off x="4343590" y="3226351"/>
            <a:ext cx="708342" cy="241242"/>
          </a:xfrm>
          <a:prstGeom prst="line">
            <a:avLst/>
          </a:prstGeom>
          <a:ln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/>
          <p:cNvCxnSpPr/>
          <p:nvPr/>
        </p:nvCxnSpPr>
        <p:spPr>
          <a:xfrm flipV="1">
            <a:off x="4626302" y="1818303"/>
            <a:ext cx="425630" cy="441380"/>
          </a:xfrm>
          <a:prstGeom prst="line">
            <a:avLst/>
          </a:prstGeom>
          <a:ln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r Verbinder 28"/>
          <p:cNvCxnSpPr/>
          <p:nvPr/>
        </p:nvCxnSpPr>
        <p:spPr>
          <a:xfrm>
            <a:off x="4346313" y="4108251"/>
            <a:ext cx="562701" cy="141151"/>
          </a:xfrm>
          <a:prstGeom prst="line">
            <a:avLst/>
          </a:prstGeom>
          <a:ln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2" descr="https://shop.versicherung-kurzzeitkennzeichen.com/images/checkliste_kurzzeitkennzeichen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0160" y="303653"/>
            <a:ext cx="609099" cy="804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ichtungspfeil 34"/>
          <p:cNvSpPr/>
          <p:nvPr/>
        </p:nvSpPr>
        <p:spPr>
          <a:xfrm>
            <a:off x="215516" y="51470"/>
            <a:ext cx="1080000" cy="195486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" dirty="0" err="1" smtClean="0">
                <a:solidFill>
                  <a:schemeClr val="bg1"/>
                </a:solidFill>
              </a:rPr>
              <a:t>Introduction</a:t>
            </a:r>
            <a:endParaRPr lang="de-DE" sz="800" dirty="0">
              <a:solidFill>
                <a:schemeClr val="bg1"/>
              </a:solidFill>
            </a:endParaRPr>
          </a:p>
        </p:txBody>
      </p:sp>
      <p:sp>
        <p:nvSpPr>
          <p:cNvPr id="36" name="Richtungspfeil 35"/>
          <p:cNvSpPr/>
          <p:nvPr/>
        </p:nvSpPr>
        <p:spPr>
          <a:xfrm>
            <a:off x="1619792" y="51470"/>
            <a:ext cx="1080000" cy="195486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6350">
            <a:solidFill>
              <a:schemeClr val="bg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" dirty="0" smtClean="0">
                <a:solidFill>
                  <a:schemeClr val="bg1"/>
                </a:solidFill>
              </a:rPr>
              <a:t>Motivation</a:t>
            </a:r>
            <a:endParaRPr lang="de-DE" sz="800" dirty="0">
              <a:solidFill>
                <a:schemeClr val="bg1"/>
              </a:solidFill>
            </a:endParaRPr>
          </a:p>
        </p:txBody>
      </p:sp>
      <p:sp>
        <p:nvSpPr>
          <p:cNvPr id="37" name="Richtungspfeil 36"/>
          <p:cNvSpPr/>
          <p:nvPr/>
        </p:nvSpPr>
        <p:spPr>
          <a:xfrm>
            <a:off x="3059952" y="51470"/>
            <a:ext cx="1080000" cy="195486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6350">
            <a:solidFill>
              <a:schemeClr val="bg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" dirty="0" smtClean="0">
                <a:solidFill>
                  <a:schemeClr val="bg1"/>
                </a:solidFill>
              </a:rPr>
              <a:t>Approach</a:t>
            </a:r>
            <a:endParaRPr lang="de-DE" sz="800" dirty="0">
              <a:solidFill>
                <a:schemeClr val="bg1"/>
              </a:solidFill>
            </a:endParaRPr>
          </a:p>
        </p:txBody>
      </p:sp>
      <p:sp>
        <p:nvSpPr>
          <p:cNvPr id="38" name="Richtungspfeil 37"/>
          <p:cNvSpPr/>
          <p:nvPr/>
        </p:nvSpPr>
        <p:spPr>
          <a:xfrm>
            <a:off x="4500112" y="59656"/>
            <a:ext cx="1080000" cy="195486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" dirty="0" err="1" smtClean="0"/>
              <a:t>Architecture</a:t>
            </a:r>
            <a:endParaRPr lang="de-DE" sz="800" dirty="0"/>
          </a:p>
        </p:txBody>
      </p:sp>
      <p:sp>
        <p:nvSpPr>
          <p:cNvPr id="39" name="Richtungspfeil 38"/>
          <p:cNvSpPr/>
          <p:nvPr/>
        </p:nvSpPr>
        <p:spPr>
          <a:xfrm>
            <a:off x="5940272" y="59656"/>
            <a:ext cx="1080000" cy="195486"/>
          </a:xfrm>
          <a:prstGeom prst="homePlate">
            <a:avLst/>
          </a:prstGeom>
          <a:solidFill>
            <a:schemeClr val="bg1"/>
          </a:solidFill>
          <a:ln w="6350">
            <a:solidFill>
              <a:srgbClr val="79B5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" dirty="0" smtClean="0">
                <a:solidFill>
                  <a:srgbClr val="79B51C"/>
                </a:solidFill>
              </a:rPr>
              <a:t>Progress</a:t>
            </a:r>
            <a:endParaRPr lang="de-DE" sz="800" dirty="0">
              <a:solidFill>
                <a:srgbClr val="79B51C"/>
              </a:solidFill>
            </a:endParaRPr>
          </a:p>
        </p:txBody>
      </p:sp>
      <p:sp>
        <p:nvSpPr>
          <p:cNvPr id="40" name="Richtungspfeil 39"/>
          <p:cNvSpPr/>
          <p:nvPr/>
        </p:nvSpPr>
        <p:spPr>
          <a:xfrm>
            <a:off x="7380432" y="51470"/>
            <a:ext cx="1080000" cy="195486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" dirty="0" smtClean="0"/>
              <a:t>Outlook</a:t>
            </a:r>
            <a:endParaRPr lang="de-DE" sz="800" dirty="0"/>
          </a:p>
        </p:txBody>
      </p:sp>
      <p:sp>
        <p:nvSpPr>
          <p:cNvPr id="41" name="Textfeld 40"/>
          <p:cNvSpPr txBox="1"/>
          <p:nvPr/>
        </p:nvSpPr>
        <p:spPr>
          <a:xfrm>
            <a:off x="8658858" y="967249"/>
            <a:ext cx="26962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600" dirty="0" smtClean="0"/>
              <a:t>[5]</a:t>
            </a:r>
            <a:endParaRPr lang="de-DE" sz="600" dirty="0"/>
          </a:p>
        </p:txBody>
      </p:sp>
      <p:sp>
        <p:nvSpPr>
          <p:cNvPr id="30" name="Abgerundetes Rechteck 29"/>
          <p:cNvSpPr/>
          <p:nvPr/>
        </p:nvSpPr>
        <p:spPr>
          <a:xfrm>
            <a:off x="5234486" y="2145537"/>
            <a:ext cx="2890664" cy="702665"/>
          </a:xfrm>
          <a:prstGeom prst="roundRect">
            <a:avLst/>
          </a:prstGeom>
          <a:solidFill>
            <a:schemeClr val="bg1"/>
          </a:solidFill>
          <a:ln>
            <a:solidFill>
              <a:srgbClr val="79B5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err="1" smtClean="0">
                <a:solidFill>
                  <a:srgbClr val="83BC33"/>
                </a:solidFill>
              </a:rPr>
              <a:t>Creating</a:t>
            </a:r>
            <a:r>
              <a:rPr lang="de-DE" sz="1600" dirty="0" smtClean="0">
                <a:solidFill>
                  <a:srgbClr val="83BC33"/>
                </a:solidFill>
              </a:rPr>
              <a:t> </a:t>
            </a:r>
            <a:r>
              <a:rPr lang="de-DE" sz="1600" dirty="0" err="1" smtClean="0">
                <a:solidFill>
                  <a:srgbClr val="83BC33"/>
                </a:solidFill>
              </a:rPr>
              <a:t>locations</a:t>
            </a:r>
            <a:endParaRPr lang="de-DE" sz="1600" dirty="0">
              <a:solidFill>
                <a:srgbClr val="83BC33"/>
              </a:solidFill>
            </a:endParaRPr>
          </a:p>
        </p:txBody>
      </p:sp>
      <p:cxnSp>
        <p:nvCxnSpPr>
          <p:cNvPr id="32" name="Gerader Verbinder 31"/>
          <p:cNvCxnSpPr/>
          <p:nvPr/>
        </p:nvCxnSpPr>
        <p:spPr>
          <a:xfrm flipV="1">
            <a:off x="4322210" y="2585693"/>
            <a:ext cx="717902" cy="218308"/>
          </a:xfrm>
          <a:prstGeom prst="line">
            <a:avLst/>
          </a:prstGeom>
          <a:ln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Abgerundetes Rechteck 30"/>
          <p:cNvSpPr/>
          <p:nvPr/>
        </p:nvSpPr>
        <p:spPr>
          <a:xfrm rot="20602562">
            <a:off x="1188256" y="2733435"/>
            <a:ext cx="3323427" cy="819667"/>
          </a:xfrm>
          <a:prstGeom prst="roundRect">
            <a:avLst/>
          </a:prstGeom>
          <a:solidFill>
            <a:srgbClr val="F8F8F8">
              <a:alpha val="78824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smtClean="0">
                <a:solidFill>
                  <a:srgbClr val="FF0000"/>
                </a:solidFill>
              </a:rPr>
              <a:t>Still in </a:t>
            </a:r>
            <a:r>
              <a:rPr lang="de-DE" sz="1600" dirty="0" err="1" smtClean="0">
                <a:solidFill>
                  <a:srgbClr val="FF0000"/>
                </a:solidFill>
              </a:rPr>
              <a:t>progress</a:t>
            </a:r>
            <a:endParaRPr lang="de-DE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7687573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de" sz="3000" dirty="0" smtClean="0"/>
              <a:t>Outlook &amp; Difficulties</a:t>
            </a:r>
            <a:endParaRPr lang="de" sz="3000" dirty="0"/>
          </a:p>
        </p:txBody>
      </p:sp>
      <p:grpSp>
        <p:nvGrpSpPr>
          <p:cNvPr id="4" name="Gruppieren 3"/>
          <p:cNvGrpSpPr/>
          <p:nvPr/>
        </p:nvGrpSpPr>
        <p:grpSpPr>
          <a:xfrm>
            <a:off x="-108520" y="1013863"/>
            <a:ext cx="9793088" cy="4126140"/>
            <a:chOff x="-108520" y="1013863"/>
            <a:chExt cx="9793088" cy="4126140"/>
          </a:xfrm>
        </p:grpSpPr>
        <p:sp>
          <p:nvSpPr>
            <p:cNvPr id="5" name="Abgerundetes Rechteck 4"/>
            <p:cNvSpPr/>
            <p:nvPr/>
          </p:nvSpPr>
          <p:spPr>
            <a:xfrm>
              <a:off x="-108520" y="1013863"/>
              <a:ext cx="8208912" cy="45719"/>
            </a:xfrm>
            <a:prstGeom prst="roundRect">
              <a:avLst/>
            </a:prstGeom>
            <a:solidFill>
              <a:srgbClr val="79B51C"/>
            </a:solidFill>
            <a:ln w="3175">
              <a:solidFill>
                <a:srgbClr val="83BC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Abgerundetes Rechteck 5"/>
            <p:cNvSpPr/>
            <p:nvPr/>
          </p:nvSpPr>
          <p:spPr>
            <a:xfrm>
              <a:off x="-108520" y="1131590"/>
              <a:ext cx="8568952" cy="45719"/>
            </a:xfrm>
            <a:prstGeom prst="roundRect">
              <a:avLst/>
            </a:prstGeom>
            <a:solidFill>
              <a:srgbClr val="83BC33"/>
            </a:solidFill>
            <a:ln w="3175">
              <a:solidFill>
                <a:srgbClr val="79B51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Abgerundetes Rechteck 6"/>
            <p:cNvSpPr/>
            <p:nvPr/>
          </p:nvSpPr>
          <p:spPr>
            <a:xfrm>
              <a:off x="1835696" y="5094284"/>
              <a:ext cx="7848872" cy="45719"/>
            </a:xfrm>
            <a:prstGeom prst="roundRect">
              <a:avLst/>
            </a:prstGeom>
            <a:solidFill>
              <a:srgbClr val="83BC33"/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4788468"/>
            <a:ext cx="1224136" cy="37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Rechtwinkliges Dreieck 16"/>
          <p:cNvSpPr/>
          <p:nvPr/>
        </p:nvSpPr>
        <p:spPr>
          <a:xfrm flipH="1">
            <a:off x="7884368" y="4011911"/>
            <a:ext cx="1241884" cy="1131590"/>
          </a:xfrm>
          <a:prstGeom prst="rtTriangle">
            <a:avLst/>
          </a:prstGeom>
          <a:solidFill>
            <a:srgbClr val="79B51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de-DE" sz="800" dirty="0" smtClean="0"/>
              <a:t>21</a:t>
            </a:r>
          </a:p>
        </p:txBody>
      </p:sp>
      <p:sp>
        <p:nvSpPr>
          <p:cNvPr id="19" name="Textfeld 18"/>
          <p:cNvSpPr txBox="1"/>
          <p:nvPr/>
        </p:nvSpPr>
        <p:spPr>
          <a:xfrm>
            <a:off x="1124819" y="4986336"/>
            <a:ext cx="26962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600" dirty="0" smtClean="0"/>
              <a:t>[1]</a:t>
            </a:r>
            <a:endParaRPr lang="de-DE" sz="600" dirty="0"/>
          </a:p>
        </p:txBody>
      </p:sp>
      <p:pic>
        <p:nvPicPr>
          <p:cNvPr id="20" name="Picture 2" descr="http://images.gutefrage.net/media/fragen/bilder/erstellung-solcher-3d-maennchen/0_big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8470" y="1304492"/>
            <a:ext cx="1195892" cy="1298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feld 20"/>
          <p:cNvSpPr txBox="1"/>
          <p:nvPr/>
        </p:nvSpPr>
        <p:spPr>
          <a:xfrm>
            <a:off x="8586850" y="2510557"/>
            <a:ext cx="26962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600" dirty="0" smtClean="0"/>
              <a:t>[4]</a:t>
            </a:r>
            <a:endParaRPr lang="de-DE" sz="600" dirty="0"/>
          </a:p>
        </p:txBody>
      </p:sp>
      <p:sp>
        <p:nvSpPr>
          <p:cNvPr id="28" name="Richtungspfeil 27"/>
          <p:cNvSpPr/>
          <p:nvPr/>
        </p:nvSpPr>
        <p:spPr>
          <a:xfrm>
            <a:off x="215516" y="51470"/>
            <a:ext cx="1080000" cy="195486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" dirty="0" err="1" smtClean="0">
                <a:solidFill>
                  <a:schemeClr val="bg1"/>
                </a:solidFill>
              </a:rPr>
              <a:t>Introduction</a:t>
            </a:r>
            <a:endParaRPr lang="de-DE" sz="800" dirty="0">
              <a:solidFill>
                <a:schemeClr val="bg1"/>
              </a:solidFill>
            </a:endParaRPr>
          </a:p>
        </p:txBody>
      </p:sp>
      <p:sp>
        <p:nvSpPr>
          <p:cNvPr id="29" name="Richtungspfeil 28"/>
          <p:cNvSpPr/>
          <p:nvPr/>
        </p:nvSpPr>
        <p:spPr>
          <a:xfrm>
            <a:off x="1619792" y="51470"/>
            <a:ext cx="1080000" cy="195486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6350">
            <a:solidFill>
              <a:schemeClr val="bg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" dirty="0" smtClean="0">
                <a:solidFill>
                  <a:schemeClr val="bg1"/>
                </a:solidFill>
              </a:rPr>
              <a:t>Motivation</a:t>
            </a:r>
            <a:endParaRPr lang="de-DE" sz="800" dirty="0">
              <a:solidFill>
                <a:schemeClr val="bg1"/>
              </a:solidFill>
            </a:endParaRPr>
          </a:p>
        </p:txBody>
      </p:sp>
      <p:sp>
        <p:nvSpPr>
          <p:cNvPr id="30" name="Richtungspfeil 29"/>
          <p:cNvSpPr/>
          <p:nvPr/>
        </p:nvSpPr>
        <p:spPr>
          <a:xfrm>
            <a:off x="3059952" y="51470"/>
            <a:ext cx="1080000" cy="195486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6350">
            <a:solidFill>
              <a:schemeClr val="bg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" dirty="0" smtClean="0">
                <a:solidFill>
                  <a:schemeClr val="bg1"/>
                </a:solidFill>
              </a:rPr>
              <a:t>Approach</a:t>
            </a:r>
            <a:endParaRPr lang="de-DE" sz="800" dirty="0">
              <a:solidFill>
                <a:schemeClr val="bg1"/>
              </a:solidFill>
            </a:endParaRPr>
          </a:p>
        </p:txBody>
      </p:sp>
      <p:sp>
        <p:nvSpPr>
          <p:cNvPr id="31" name="Richtungspfeil 30"/>
          <p:cNvSpPr/>
          <p:nvPr/>
        </p:nvSpPr>
        <p:spPr>
          <a:xfrm>
            <a:off x="4500112" y="59656"/>
            <a:ext cx="1080000" cy="195486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" dirty="0" err="1" smtClean="0"/>
              <a:t>Architecture</a:t>
            </a:r>
            <a:endParaRPr lang="de-DE" sz="800" dirty="0"/>
          </a:p>
        </p:txBody>
      </p:sp>
      <p:sp>
        <p:nvSpPr>
          <p:cNvPr id="32" name="Richtungspfeil 31"/>
          <p:cNvSpPr/>
          <p:nvPr/>
        </p:nvSpPr>
        <p:spPr>
          <a:xfrm>
            <a:off x="5940272" y="59656"/>
            <a:ext cx="1080000" cy="195486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6350">
            <a:solidFill>
              <a:schemeClr val="bg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" dirty="0" smtClean="0">
                <a:solidFill>
                  <a:schemeClr val="bg1"/>
                </a:solidFill>
              </a:rPr>
              <a:t>Progress</a:t>
            </a:r>
            <a:endParaRPr lang="de-DE" sz="800" dirty="0">
              <a:solidFill>
                <a:schemeClr val="bg1"/>
              </a:solidFill>
            </a:endParaRPr>
          </a:p>
        </p:txBody>
      </p:sp>
      <p:sp>
        <p:nvSpPr>
          <p:cNvPr id="33" name="Richtungspfeil 32"/>
          <p:cNvSpPr/>
          <p:nvPr/>
        </p:nvSpPr>
        <p:spPr>
          <a:xfrm>
            <a:off x="7380432" y="51470"/>
            <a:ext cx="1080000" cy="195486"/>
          </a:xfrm>
          <a:prstGeom prst="homePlate">
            <a:avLst/>
          </a:prstGeom>
          <a:solidFill>
            <a:schemeClr val="bg1"/>
          </a:solidFill>
          <a:ln w="6350">
            <a:solidFill>
              <a:srgbClr val="79B5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" dirty="0" smtClean="0">
                <a:solidFill>
                  <a:srgbClr val="79B51C"/>
                </a:solidFill>
              </a:rPr>
              <a:t>Outlook</a:t>
            </a:r>
            <a:endParaRPr lang="de-DE" sz="800" dirty="0">
              <a:solidFill>
                <a:srgbClr val="79B51C"/>
              </a:solidFill>
            </a:endParaRPr>
          </a:p>
        </p:txBody>
      </p:sp>
      <p:sp>
        <p:nvSpPr>
          <p:cNvPr id="34" name="Abgerundetes Rechteck 33"/>
          <p:cNvSpPr/>
          <p:nvPr/>
        </p:nvSpPr>
        <p:spPr>
          <a:xfrm>
            <a:off x="1338049" y="2801807"/>
            <a:ext cx="6059016" cy="472106"/>
          </a:xfrm>
          <a:prstGeom prst="roundRect">
            <a:avLst/>
          </a:prstGeom>
          <a:solidFill>
            <a:srgbClr val="79B51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err="1" smtClean="0"/>
              <a:t>Application</a:t>
            </a:r>
            <a:r>
              <a:rPr lang="de-DE" sz="2400" dirty="0" smtClean="0"/>
              <a:t> </a:t>
            </a:r>
            <a:r>
              <a:rPr lang="de-DE" sz="2400" dirty="0" err="1" smtClean="0"/>
              <a:t>to</a:t>
            </a:r>
            <a:r>
              <a:rPr lang="de-DE" sz="2400" dirty="0" smtClean="0"/>
              <a:t> </a:t>
            </a:r>
            <a:r>
              <a:rPr lang="de-DE" sz="2400" dirty="0" err="1" smtClean="0"/>
              <a:t>Whitespotanalysis</a:t>
            </a:r>
            <a:endParaRPr lang="de-DE" sz="2400" dirty="0"/>
          </a:p>
        </p:txBody>
      </p:sp>
      <p:grpSp>
        <p:nvGrpSpPr>
          <p:cNvPr id="8" name="Gruppieren 7"/>
          <p:cNvGrpSpPr/>
          <p:nvPr/>
        </p:nvGrpSpPr>
        <p:grpSpPr>
          <a:xfrm>
            <a:off x="787085" y="3499192"/>
            <a:ext cx="7160944" cy="1210104"/>
            <a:chOff x="867441" y="3380498"/>
            <a:chExt cx="7160944" cy="1210104"/>
          </a:xfrm>
        </p:grpSpPr>
        <p:sp>
          <p:nvSpPr>
            <p:cNvPr id="35" name="Abgerundetes Rechteck 34"/>
            <p:cNvSpPr/>
            <p:nvPr/>
          </p:nvSpPr>
          <p:spPr>
            <a:xfrm>
              <a:off x="867441" y="3380498"/>
              <a:ext cx="7160944" cy="1210104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83BC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de-DE" sz="2000" dirty="0" smtClean="0">
                  <a:solidFill>
                    <a:schemeClr val="tx2">
                      <a:lumMod val="25000"/>
                    </a:schemeClr>
                  </a:solidFill>
                </a:rPr>
                <a:t>Common </a:t>
              </a:r>
              <a:r>
                <a:rPr lang="de-DE" sz="2000" dirty="0" err="1" smtClean="0">
                  <a:solidFill>
                    <a:schemeClr val="tx2">
                      <a:lumMod val="25000"/>
                    </a:schemeClr>
                  </a:solidFill>
                </a:rPr>
                <a:t>Difficulties</a:t>
              </a:r>
              <a:r>
                <a:rPr lang="de-DE" sz="2000" dirty="0" smtClean="0">
                  <a:solidFill>
                    <a:schemeClr val="tx2">
                      <a:lumMod val="25000"/>
                    </a:schemeClr>
                  </a:solidFill>
                </a:rPr>
                <a:t>:</a:t>
              </a:r>
            </a:p>
            <a:p>
              <a:r>
                <a:rPr lang="de-DE" sz="2000" dirty="0" smtClean="0">
                  <a:solidFill>
                    <a:schemeClr val="tx1"/>
                  </a:solidFill>
                </a:rPr>
                <a:t>	</a:t>
              </a:r>
              <a:r>
                <a:rPr lang="de-DE" sz="2000" dirty="0" err="1" smtClean="0">
                  <a:solidFill>
                    <a:schemeClr val="tx1"/>
                  </a:solidFill>
                </a:rPr>
                <a:t>Creating</a:t>
              </a:r>
              <a:r>
                <a:rPr lang="de-DE" sz="2000" dirty="0" smtClean="0">
                  <a:solidFill>
                    <a:schemeClr val="tx1"/>
                  </a:solidFill>
                </a:rPr>
                <a:t> </a:t>
              </a:r>
              <a:r>
                <a:rPr lang="de-DE" sz="2000" dirty="0">
                  <a:solidFill>
                    <a:schemeClr val="tx1"/>
                  </a:solidFill>
                </a:rPr>
                <a:t>an </a:t>
              </a:r>
              <a:r>
                <a:rPr lang="de-DE" sz="2000" dirty="0" err="1">
                  <a:solidFill>
                    <a:schemeClr val="tx1"/>
                  </a:solidFill>
                </a:rPr>
                <a:t>algorithm</a:t>
              </a:r>
              <a:r>
                <a:rPr lang="de-DE" sz="2000" dirty="0">
                  <a:solidFill>
                    <a:schemeClr val="tx1"/>
                  </a:solidFill>
                </a:rPr>
                <a:t> </a:t>
              </a:r>
              <a:r>
                <a:rPr lang="de-DE" sz="2000" dirty="0" err="1">
                  <a:solidFill>
                    <a:schemeClr val="tx1"/>
                  </a:solidFill>
                </a:rPr>
                <a:t>with</a:t>
              </a:r>
              <a:r>
                <a:rPr lang="de-DE" sz="2000" dirty="0">
                  <a:solidFill>
                    <a:schemeClr val="tx1"/>
                  </a:solidFill>
                </a:rPr>
                <a:t> </a:t>
              </a:r>
              <a:r>
                <a:rPr lang="de-DE" sz="2000" dirty="0" err="1">
                  <a:solidFill>
                    <a:schemeClr val="tx1"/>
                  </a:solidFill>
                </a:rPr>
                <a:t>useable</a:t>
              </a:r>
              <a:r>
                <a:rPr lang="de-DE" sz="2000" dirty="0">
                  <a:solidFill>
                    <a:schemeClr val="tx1"/>
                  </a:solidFill>
                </a:rPr>
                <a:t> </a:t>
              </a:r>
              <a:r>
                <a:rPr lang="de-DE" sz="2000" dirty="0" err="1">
                  <a:solidFill>
                    <a:schemeClr val="tx1"/>
                  </a:solidFill>
                </a:rPr>
                <a:t>results</a:t>
              </a:r>
              <a:endParaRPr lang="de-DE" sz="2000" dirty="0">
                <a:solidFill>
                  <a:schemeClr val="tx1"/>
                </a:solidFill>
              </a:endParaRPr>
            </a:p>
            <a:p>
              <a:r>
                <a:rPr lang="de-DE" sz="2000" dirty="0" smtClean="0">
                  <a:solidFill>
                    <a:schemeClr val="tx1"/>
                  </a:solidFill>
                </a:rPr>
                <a:t>	Performance </a:t>
              </a:r>
              <a:r>
                <a:rPr lang="de-DE" sz="2000" dirty="0" err="1">
                  <a:solidFill>
                    <a:schemeClr val="tx1"/>
                  </a:solidFill>
                </a:rPr>
                <a:t>Issues</a:t>
              </a:r>
              <a:endParaRPr lang="de-DE" sz="2000" dirty="0">
                <a:solidFill>
                  <a:schemeClr val="tx1"/>
                </a:solidFill>
              </a:endParaRPr>
            </a:p>
            <a:p>
              <a:endParaRPr lang="de-DE" sz="2000" dirty="0">
                <a:solidFill>
                  <a:schemeClr val="tx2">
                    <a:lumMod val="25000"/>
                  </a:schemeClr>
                </a:solidFill>
              </a:endParaRPr>
            </a:p>
          </p:txBody>
        </p:sp>
        <p:sp>
          <p:nvSpPr>
            <p:cNvPr id="36" name="Pfeil nach rechts 35"/>
            <p:cNvSpPr/>
            <p:nvPr/>
          </p:nvSpPr>
          <p:spPr>
            <a:xfrm>
              <a:off x="1086021" y="3880773"/>
              <a:ext cx="504056" cy="252028"/>
            </a:xfrm>
            <a:prstGeom prst="rightArrow">
              <a:avLst/>
            </a:prstGeom>
            <a:solidFill>
              <a:srgbClr val="83BC33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800" dirty="0" smtClean="0"/>
            </a:p>
          </p:txBody>
        </p:sp>
        <p:sp>
          <p:nvSpPr>
            <p:cNvPr id="37" name="Pfeil nach rechts 36"/>
            <p:cNvSpPr/>
            <p:nvPr/>
          </p:nvSpPr>
          <p:spPr>
            <a:xfrm>
              <a:off x="1086021" y="4132801"/>
              <a:ext cx="504056" cy="252028"/>
            </a:xfrm>
            <a:prstGeom prst="rightArrow">
              <a:avLst/>
            </a:prstGeom>
            <a:solidFill>
              <a:srgbClr val="79B51C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800" dirty="0" smtClean="0"/>
            </a:p>
          </p:txBody>
        </p:sp>
      </p:grpSp>
      <p:sp>
        <p:nvSpPr>
          <p:cNvPr id="39" name="Textfeld 38"/>
          <p:cNvSpPr txBox="1"/>
          <p:nvPr/>
        </p:nvSpPr>
        <p:spPr>
          <a:xfrm>
            <a:off x="5291099" y="2524767"/>
            <a:ext cx="26962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600" dirty="0" smtClean="0"/>
              <a:t>[8]</a:t>
            </a:r>
            <a:endParaRPr lang="de-DE" sz="600" dirty="0"/>
          </a:p>
        </p:txBody>
      </p:sp>
      <p:grpSp>
        <p:nvGrpSpPr>
          <p:cNvPr id="3" name="Gruppieren 2"/>
          <p:cNvGrpSpPr/>
          <p:nvPr/>
        </p:nvGrpSpPr>
        <p:grpSpPr>
          <a:xfrm>
            <a:off x="2915816" y="1303021"/>
            <a:ext cx="2523595" cy="1373074"/>
            <a:chOff x="2915816" y="1303021"/>
            <a:chExt cx="2523595" cy="1373074"/>
          </a:xfrm>
        </p:grpSpPr>
        <p:pic>
          <p:nvPicPr>
            <p:cNvPr id="12290" name="Picture 2" descr="https://www.zebradem.com/wiki/images/3/3c/Lte-weisse-flecken.png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320"/>
            <a:stretch/>
          </p:blipFill>
          <p:spPr bwMode="auto">
            <a:xfrm>
              <a:off x="3059952" y="1303021"/>
              <a:ext cx="2379459" cy="1373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hteck 1"/>
            <p:cNvSpPr/>
            <p:nvPr/>
          </p:nvSpPr>
          <p:spPr>
            <a:xfrm>
              <a:off x="2915816" y="1548533"/>
              <a:ext cx="288032" cy="2309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800" dirty="0" smtClean="0"/>
            </a:p>
          </p:txBody>
        </p:sp>
      </p:grpSp>
    </p:spTree>
    <p:extLst>
      <p:ext uri="{BB962C8B-B14F-4D97-AF65-F5344CB8AC3E}">
        <p14:creationId xmlns:p14="http://schemas.microsoft.com/office/powerpoint/2010/main" val="502293298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de" sz="3000" dirty="0" smtClean="0"/>
              <a:t>References - Sources</a:t>
            </a:r>
            <a:endParaRPr lang="de" sz="3000" dirty="0"/>
          </a:p>
        </p:txBody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dirty="0"/>
              <a:t>http://www.omkt.de/geomarketing</a:t>
            </a:r>
            <a:r>
              <a:rPr lang="de-DE" sz="1800" dirty="0" smtClean="0"/>
              <a:t>/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dirty="0" smtClean="0"/>
              <a:t>http</a:t>
            </a:r>
            <a:r>
              <a:rPr lang="de-DE" sz="1800" dirty="0"/>
              <a:t>://www.microm-online.de</a:t>
            </a:r>
            <a:r>
              <a:rPr lang="de-DE" sz="1800" dirty="0" smtClean="0"/>
              <a:t>/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dirty="0"/>
              <a:t>http://www.mapchart.com</a:t>
            </a:r>
            <a:r>
              <a:rPr lang="de-DE" sz="1800" dirty="0" smtClean="0"/>
              <a:t>/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dirty="0"/>
              <a:t>http://</a:t>
            </a:r>
            <a:r>
              <a:rPr lang="de-DE" sz="1800" dirty="0" smtClean="0"/>
              <a:t>dol.ior.kit.edu/Gebietsplanung.php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dirty="0"/>
              <a:t>http://</a:t>
            </a:r>
            <a:r>
              <a:rPr lang="de-DE" sz="1800" dirty="0" smtClean="0"/>
              <a:t>dol.ior.kit.edu/downloads/Ergebnisse_Visueller_Kompaktheits-Test.pdf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dirty="0"/>
              <a:t>http://</a:t>
            </a:r>
            <a:r>
              <a:rPr lang="de-DE" sz="1800" dirty="0" smtClean="0"/>
              <a:t>www.diedreifragezeichen.de/bachelorarbeit/Seminarvorlage.pdf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dirty="0"/>
              <a:t>http://mapandmarket.ptvgroup.com/de/home</a:t>
            </a:r>
            <a:r>
              <a:rPr lang="de-DE" sz="1800" dirty="0" smtClean="0"/>
              <a:t>/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dirty="0"/>
              <a:t>http://www.easymap24.de/</a:t>
            </a:r>
            <a:endParaRPr lang="de-DE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dirty="0"/>
              <a:t>http://</a:t>
            </a:r>
            <a:r>
              <a:rPr lang="de-DE" sz="1800" dirty="0" smtClean="0"/>
              <a:t>www.gfk.com/de/loesungen/geomarketing/Vertriebsgebietsplanung/Seiten/Vertriebsgebietsplanung.aspx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dirty="0"/>
              <a:t>http://cartogis.de/parallel/geom/gm-vertr.htm</a:t>
            </a:r>
            <a:endParaRPr lang="de-DE" sz="1800" dirty="0" smtClean="0"/>
          </a:p>
          <a:p>
            <a:endParaRPr sz="1800" dirty="0"/>
          </a:p>
        </p:txBody>
      </p:sp>
      <p:grpSp>
        <p:nvGrpSpPr>
          <p:cNvPr id="4" name="Gruppieren 3"/>
          <p:cNvGrpSpPr/>
          <p:nvPr/>
        </p:nvGrpSpPr>
        <p:grpSpPr>
          <a:xfrm>
            <a:off x="-108520" y="1013863"/>
            <a:ext cx="9793088" cy="4126140"/>
            <a:chOff x="-108520" y="1013863"/>
            <a:chExt cx="9793088" cy="4126140"/>
          </a:xfrm>
        </p:grpSpPr>
        <p:sp>
          <p:nvSpPr>
            <p:cNvPr id="5" name="Abgerundetes Rechteck 4"/>
            <p:cNvSpPr/>
            <p:nvPr/>
          </p:nvSpPr>
          <p:spPr>
            <a:xfrm>
              <a:off x="-108520" y="1013863"/>
              <a:ext cx="8208912" cy="45719"/>
            </a:xfrm>
            <a:prstGeom prst="roundRect">
              <a:avLst/>
            </a:prstGeom>
            <a:solidFill>
              <a:srgbClr val="79B51C"/>
            </a:solidFill>
            <a:ln w="3175">
              <a:solidFill>
                <a:srgbClr val="83BC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Abgerundetes Rechteck 5"/>
            <p:cNvSpPr/>
            <p:nvPr/>
          </p:nvSpPr>
          <p:spPr>
            <a:xfrm>
              <a:off x="-108520" y="1131590"/>
              <a:ext cx="8568952" cy="45719"/>
            </a:xfrm>
            <a:prstGeom prst="roundRect">
              <a:avLst/>
            </a:prstGeom>
            <a:solidFill>
              <a:srgbClr val="83BC33"/>
            </a:solidFill>
            <a:ln w="3175">
              <a:solidFill>
                <a:srgbClr val="79B51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Abgerundetes Rechteck 6"/>
            <p:cNvSpPr/>
            <p:nvPr/>
          </p:nvSpPr>
          <p:spPr>
            <a:xfrm>
              <a:off x="1835696" y="5094284"/>
              <a:ext cx="7848872" cy="45719"/>
            </a:xfrm>
            <a:prstGeom prst="roundRect">
              <a:avLst/>
            </a:prstGeom>
            <a:solidFill>
              <a:srgbClr val="83BC33"/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4788468"/>
            <a:ext cx="1224136" cy="37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htwinkliges Dreieck 9"/>
          <p:cNvSpPr/>
          <p:nvPr/>
        </p:nvSpPr>
        <p:spPr>
          <a:xfrm flipH="1">
            <a:off x="7884368" y="4011911"/>
            <a:ext cx="1241884" cy="1131590"/>
          </a:xfrm>
          <a:prstGeom prst="rtTriangle">
            <a:avLst/>
          </a:prstGeom>
          <a:solidFill>
            <a:srgbClr val="79B51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de-DE" sz="800" dirty="0" smtClean="0"/>
              <a:t>22</a:t>
            </a:r>
          </a:p>
        </p:txBody>
      </p:sp>
    </p:spTree>
    <p:extLst>
      <p:ext uri="{BB962C8B-B14F-4D97-AF65-F5344CB8AC3E}">
        <p14:creationId xmlns:p14="http://schemas.microsoft.com/office/powerpoint/2010/main" val="2766754854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de" sz="3000" dirty="0" smtClean="0"/>
              <a:t>References - Images</a:t>
            </a:r>
            <a:endParaRPr lang="de" sz="3000" dirty="0"/>
          </a:p>
        </p:txBody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de-DE" sz="1400" dirty="0" smtClean="0"/>
              <a:t>[1] </a:t>
            </a:r>
            <a:r>
              <a:rPr lang="de-DE" sz="1400" dirty="0"/>
              <a:t>http://www.microm-online.de</a:t>
            </a:r>
            <a:r>
              <a:rPr lang="de-DE" sz="1400" dirty="0" smtClean="0"/>
              <a:t>/</a:t>
            </a:r>
          </a:p>
          <a:p>
            <a:r>
              <a:rPr lang="de-DE" sz="1400" dirty="0" smtClean="0"/>
              <a:t>[2] </a:t>
            </a:r>
            <a:r>
              <a:rPr lang="de-DE" sz="1400" dirty="0"/>
              <a:t>https://www.kleve.de/c12572b300270277/files/recherche.jpg/$</a:t>
            </a:r>
            <a:r>
              <a:rPr lang="de-DE" sz="1400" dirty="0" smtClean="0"/>
              <a:t>file/recherche.jpg?openelement</a:t>
            </a:r>
          </a:p>
          <a:p>
            <a:r>
              <a:rPr lang="de-DE" sz="1400" dirty="0" smtClean="0"/>
              <a:t>[3] </a:t>
            </a:r>
            <a:r>
              <a:rPr lang="de-DE" sz="1400" dirty="0"/>
              <a:t>http://</a:t>
            </a:r>
            <a:r>
              <a:rPr lang="de-DE" sz="1400" dirty="0" smtClean="0"/>
              <a:t>exista.ecms-fabrik.de/fileadmin/templates/images/Maennchen_mit_Fragezeichen.jpg</a:t>
            </a:r>
          </a:p>
          <a:p>
            <a:r>
              <a:rPr lang="de-DE" sz="1400" dirty="0" smtClean="0"/>
              <a:t>[4] </a:t>
            </a:r>
            <a:r>
              <a:rPr lang="de-DE" sz="1400" dirty="0"/>
              <a:t>http://</a:t>
            </a:r>
            <a:r>
              <a:rPr lang="de-DE" sz="1400" dirty="0" smtClean="0"/>
              <a:t>www.kids-on-cruise.de/mediapool/81/811807/resources/17944837.jpg</a:t>
            </a:r>
          </a:p>
          <a:p>
            <a:r>
              <a:rPr lang="de-DE" sz="1400" dirty="0"/>
              <a:t>[5] https://</a:t>
            </a:r>
            <a:r>
              <a:rPr lang="de-DE" sz="1400" dirty="0" smtClean="0"/>
              <a:t>shop.versicherung-kurzzeitkennzeichen.com/images/checkliste_kurzzeitkennzeichen.png</a:t>
            </a:r>
          </a:p>
          <a:p>
            <a:r>
              <a:rPr lang="de-DE" sz="1400" dirty="0" smtClean="0"/>
              <a:t>[6] </a:t>
            </a:r>
            <a:r>
              <a:rPr lang="de-DE" sz="1400" dirty="0"/>
              <a:t>http://www.port01.com/uploads/cities/13/locations/original/2012-02-03_15%3A53%3A43_sparkasse.jpg</a:t>
            </a:r>
          </a:p>
          <a:p>
            <a:r>
              <a:rPr lang="de-DE" sz="1400" dirty="0" smtClean="0"/>
              <a:t>[</a:t>
            </a:r>
            <a:r>
              <a:rPr lang="de-DE" sz="1400" dirty="0"/>
              <a:t>7</a:t>
            </a:r>
            <a:r>
              <a:rPr lang="de-DE" sz="1400" dirty="0" smtClean="0"/>
              <a:t>] </a:t>
            </a:r>
            <a:r>
              <a:rPr lang="de-DE" sz="1400" dirty="0"/>
              <a:t>http://www.juergenzwickel.com/wp-content/uploads/2014/12/Ma%CC%88nnchen-auf-Fragezeichen.jpg</a:t>
            </a:r>
          </a:p>
          <a:p>
            <a:r>
              <a:rPr lang="de-DE" sz="1400" dirty="0" smtClean="0"/>
              <a:t>[8] https://www.zebradem.com/wiki/images/3/3c/Lte-weisse-flecken.png </a:t>
            </a:r>
            <a:r>
              <a:rPr lang="de-DE" sz="1400" dirty="0" err="1" smtClean="0"/>
              <a:t>their</a:t>
            </a:r>
            <a:r>
              <a:rPr lang="de-DE" sz="1400" dirty="0" smtClean="0"/>
              <a:t> </a:t>
            </a:r>
            <a:r>
              <a:rPr lang="de-DE" sz="1400" dirty="0" err="1" smtClean="0"/>
              <a:t>contact</a:t>
            </a:r>
            <a:r>
              <a:rPr lang="de-DE" sz="1400" dirty="0" smtClean="0"/>
              <a:t> </a:t>
            </a:r>
            <a:r>
              <a:rPr lang="de-DE" sz="1400" dirty="0" err="1" smtClean="0"/>
              <a:t>and</a:t>
            </a:r>
            <a:r>
              <a:rPr lang="de-DE" sz="1400" dirty="0" smtClean="0"/>
              <a:t> </a:t>
            </a:r>
            <a:r>
              <a:rPr lang="de-DE" sz="1400" dirty="0" err="1" smtClean="0"/>
              <a:t>experiences</a:t>
            </a:r>
            <a:r>
              <a:rPr lang="de-DE" sz="1400" dirty="0" smtClean="0"/>
              <a:t> </a:t>
            </a:r>
            <a:r>
              <a:rPr lang="de-DE" sz="1400" dirty="0" err="1" smtClean="0"/>
              <a:t>with</a:t>
            </a:r>
            <a:r>
              <a:rPr lang="de-DE" sz="1400" dirty="0" smtClean="0"/>
              <a:t> </a:t>
            </a:r>
            <a:r>
              <a:rPr lang="de-DE" sz="1400" dirty="0" err="1" smtClean="0"/>
              <a:t>costumers</a:t>
            </a:r>
            <a:endParaRPr lang="de-DE" sz="1400" dirty="0" smtClean="0"/>
          </a:p>
          <a:p>
            <a:r>
              <a:rPr lang="de-DE" sz="1400" dirty="0"/>
              <a:t>[9] http://</a:t>
            </a:r>
            <a:r>
              <a:rPr lang="de-DE" sz="1400" dirty="0" smtClean="0"/>
              <a:t>dol.ior.kit.edu/Gebietsplanung.php</a:t>
            </a:r>
          </a:p>
          <a:p>
            <a:r>
              <a:rPr lang="de-DE" sz="1400" dirty="0"/>
              <a:t>[10] http://</a:t>
            </a:r>
            <a:r>
              <a:rPr lang="de-DE" sz="1400" dirty="0" smtClean="0"/>
              <a:t>www.glasdeko24.de/images/produkte/i19/194-sanduhr-kirsche22.jpg</a:t>
            </a:r>
          </a:p>
          <a:p>
            <a:r>
              <a:rPr lang="de-DE" sz="1400" dirty="0" smtClean="0"/>
              <a:t>[11] </a:t>
            </a:r>
            <a:r>
              <a:rPr lang="de-DE" sz="1400" dirty="0"/>
              <a:t>http://bilder.4ever.eu/tag/936/grune-wiese?pg=4</a:t>
            </a:r>
          </a:p>
          <a:p>
            <a:endParaRPr lang="de-DE" sz="1400" dirty="0"/>
          </a:p>
        </p:txBody>
      </p:sp>
      <p:grpSp>
        <p:nvGrpSpPr>
          <p:cNvPr id="4" name="Gruppieren 3"/>
          <p:cNvGrpSpPr/>
          <p:nvPr/>
        </p:nvGrpSpPr>
        <p:grpSpPr>
          <a:xfrm>
            <a:off x="-108520" y="1013863"/>
            <a:ext cx="9793088" cy="4126140"/>
            <a:chOff x="-108520" y="1013863"/>
            <a:chExt cx="9793088" cy="4126140"/>
          </a:xfrm>
        </p:grpSpPr>
        <p:sp>
          <p:nvSpPr>
            <p:cNvPr id="5" name="Abgerundetes Rechteck 4"/>
            <p:cNvSpPr/>
            <p:nvPr/>
          </p:nvSpPr>
          <p:spPr>
            <a:xfrm>
              <a:off x="-108520" y="1013863"/>
              <a:ext cx="8208912" cy="45719"/>
            </a:xfrm>
            <a:prstGeom prst="roundRect">
              <a:avLst/>
            </a:prstGeom>
            <a:solidFill>
              <a:srgbClr val="79B51C"/>
            </a:solidFill>
            <a:ln w="3175">
              <a:solidFill>
                <a:srgbClr val="83BC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Abgerundetes Rechteck 5"/>
            <p:cNvSpPr/>
            <p:nvPr/>
          </p:nvSpPr>
          <p:spPr>
            <a:xfrm>
              <a:off x="-108520" y="1131590"/>
              <a:ext cx="8568952" cy="45719"/>
            </a:xfrm>
            <a:prstGeom prst="roundRect">
              <a:avLst/>
            </a:prstGeom>
            <a:solidFill>
              <a:srgbClr val="83BC33"/>
            </a:solidFill>
            <a:ln w="3175">
              <a:solidFill>
                <a:srgbClr val="79B51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Abgerundetes Rechteck 6"/>
            <p:cNvSpPr/>
            <p:nvPr/>
          </p:nvSpPr>
          <p:spPr>
            <a:xfrm>
              <a:off x="1835696" y="5094284"/>
              <a:ext cx="7848872" cy="45719"/>
            </a:xfrm>
            <a:prstGeom prst="roundRect">
              <a:avLst/>
            </a:prstGeom>
            <a:solidFill>
              <a:srgbClr val="83BC33"/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4788468"/>
            <a:ext cx="1224136" cy="37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htwinkliges Dreieck 9"/>
          <p:cNvSpPr/>
          <p:nvPr/>
        </p:nvSpPr>
        <p:spPr>
          <a:xfrm flipH="1">
            <a:off x="7884368" y="4011911"/>
            <a:ext cx="1241884" cy="1131590"/>
          </a:xfrm>
          <a:prstGeom prst="rtTriangle">
            <a:avLst/>
          </a:prstGeom>
          <a:solidFill>
            <a:srgbClr val="79B51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de-DE" sz="800" dirty="0" smtClean="0"/>
              <a:t>23</a:t>
            </a:r>
          </a:p>
        </p:txBody>
      </p:sp>
    </p:spTree>
    <p:extLst>
      <p:ext uri="{BB962C8B-B14F-4D97-AF65-F5344CB8AC3E}">
        <p14:creationId xmlns:p14="http://schemas.microsoft.com/office/powerpoint/2010/main" val="2629315547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de" sz="3000" dirty="0" smtClean="0"/>
              <a:t>Application to Area Segmentation</a:t>
            </a:r>
            <a:endParaRPr lang="de" sz="3000" dirty="0"/>
          </a:p>
        </p:txBody>
      </p:sp>
      <p:grpSp>
        <p:nvGrpSpPr>
          <p:cNvPr id="4" name="Gruppieren 3"/>
          <p:cNvGrpSpPr/>
          <p:nvPr/>
        </p:nvGrpSpPr>
        <p:grpSpPr>
          <a:xfrm>
            <a:off x="-108520" y="1013863"/>
            <a:ext cx="9793088" cy="4126140"/>
            <a:chOff x="-108520" y="1013863"/>
            <a:chExt cx="9793088" cy="4126140"/>
          </a:xfrm>
        </p:grpSpPr>
        <p:sp>
          <p:nvSpPr>
            <p:cNvPr id="5" name="Abgerundetes Rechteck 4"/>
            <p:cNvSpPr/>
            <p:nvPr/>
          </p:nvSpPr>
          <p:spPr>
            <a:xfrm>
              <a:off x="-108520" y="1013863"/>
              <a:ext cx="8208912" cy="45719"/>
            </a:xfrm>
            <a:prstGeom prst="roundRect">
              <a:avLst/>
            </a:prstGeom>
            <a:solidFill>
              <a:srgbClr val="79B51C"/>
            </a:solidFill>
            <a:ln w="3175">
              <a:solidFill>
                <a:srgbClr val="83BC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Abgerundetes Rechteck 5"/>
            <p:cNvSpPr/>
            <p:nvPr/>
          </p:nvSpPr>
          <p:spPr>
            <a:xfrm>
              <a:off x="-108520" y="1131590"/>
              <a:ext cx="8568952" cy="45719"/>
            </a:xfrm>
            <a:prstGeom prst="roundRect">
              <a:avLst/>
            </a:prstGeom>
            <a:solidFill>
              <a:srgbClr val="83BC33"/>
            </a:solidFill>
            <a:ln w="3175">
              <a:solidFill>
                <a:srgbClr val="79B51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Abgerundetes Rechteck 6"/>
            <p:cNvSpPr/>
            <p:nvPr/>
          </p:nvSpPr>
          <p:spPr>
            <a:xfrm>
              <a:off x="1835696" y="5094284"/>
              <a:ext cx="7848872" cy="45719"/>
            </a:xfrm>
            <a:prstGeom prst="roundRect">
              <a:avLst/>
            </a:prstGeom>
            <a:solidFill>
              <a:srgbClr val="83BC33"/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4788468"/>
            <a:ext cx="1224136" cy="37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Rechtwinkliges Dreieck 16"/>
          <p:cNvSpPr/>
          <p:nvPr/>
        </p:nvSpPr>
        <p:spPr>
          <a:xfrm flipH="1">
            <a:off x="7884368" y="4011911"/>
            <a:ext cx="1241884" cy="1131590"/>
          </a:xfrm>
          <a:prstGeom prst="rtTriangle">
            <a:avLst/>
          </a:prstGeom>
          <a:solidFill>
            <a:srgbClr val="79B51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de-DE" sz="800" dirty="0" smtClean="0"/>
              <a:t>17</a:t>
            </a:r>
          </a:p>
        </p:txBody>
      </p:sp>
      <p:sp>
        <p:nvSpPr>
          <p:cNvPr id="19" name="Textfeld 18"/>
          <p:cNvSpPr txBox="1"/>
          <p:nvPr/>
        </p:nvSpPr>
        <p:spPr>
          <a:xfrm>
            <a:off x="1124819" y="4986336"/>
            <a:ext cx="26962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600" dirty="0" smtClean="0"/>
              <a:t>[1]</a:t>
            </a:r>
            <a:endParaRPr lang="de-DE" sz="600" dirty="0"/>
          </a:p>
        </p:txBody>
      </p:sp>
      <p:grpSp>
        <p:nvGrpSpPr>
          <p:cNvPr id="15" name="Gruppieren 14"/>
          <p:cNvGrpSpPr/>
          <p:nvPr/>
        </p:nvGrpSpPr>
        <p:grpSpPr>
          <a:xfrm>
            <a:off x="336989" y="1234501"/>
            <a:ext cx="4725606" cy="3137449"/>
            <a:chOff x="1960280" y="1637297"/>
            <a:chExt cx="4725606" cy="3137449"/>
          </a:xfrm>
        </p:grpSpPr>
        <p:pic>
          <p:nvPicPr>
            <p:cNvPr id="2" name="Grafik 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79712" y="1637297"/>
              <a:ext cx="4706174" cy="3137449"/>
            </a:xfrm>
            <a:prstGeom prst="rect">
              <a:avLst/>
            </a:prstGeom>
          </p:spPr>
        </p:pic>
        <p:pic>
          <p:nvPicPr>
            <p:cNvPr id="8" name="Grafik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960280" y="3034656"/>
              <a:ext cx="685800" cy="1543050"/>
            </a:xfrm>
            <a:prstGeom prst="rect">
              <a:avLst/>
            </a:prstGeom>
          </p:spPr>
        </p:pic>
      </p:grpSp>
      <p:sp>
        <p:nvSpPr>
          <p:cNvPr id="29" name="Abgerundetes Rechteck 28"/>
          <p:cNvSpPr/>
          <p:nvPr/>
        </p:nvSpPr>
        <p:spPr>
          <a:xfrm>
            <a:off x="5713784" y="3443756"/>
            <a:ext cx="2890664" cy="702665"/>
          </a:xfrm>
          <a:prstGeom prst="roundRect">
            <a:avLst/>
          </a:prstGeom>
          <a:solidFill>
            <a:schemeClr val="bg1"/>
          </a:solidFill>
          <a:ln>
            <a:solidFill>
              <a:srgbClr val="79B5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err="1" smtClean="0">
                <a:solidFill>
                  <a:srgbClr val="83BC33"/>
                </a:solidFill>
              </a:rPr>
              <a:t>Satisfying</a:t>
            </a:r>
            <a:r>
              <a:rPr lang="de-DE" sz="1600" dirty="0" smtClean="0">
                <a:solidFill>
                  <a:srgbClr val="83BC33"/>
                </a:solidFill>
              </a:rPr>
              <a:t> Compactness rate</a:t>
            </a:r>
            <a:endParaRPr lang="de-DE" sz="1600" dirty="0">
              <a:solidFill>
                <a:srgbClr val="83BC33"/>
              </a:solidFill>
            </a:endParaRPr>
          </a:p>
        </p:txBody>
      </p:sp>
      <p:sp>
        <p:nvSpPr>
          <p:cNvPr id="32" name="Abgerundetes Rechteck 31"/>
          <p:cNvSpPr/>
          <p:nvPr/>
        </p:nvSpPr>
        <p:spPr>
          <a:xfrm>
            <a:off x="5713784" y="1513979"/>
            <a:ext cx="2890664" cy="702665"/>
          </a:xfrm>
          <a:prstGeom prst="roundRect">
            <a:avLst/>
          </a:prstGeom>
          <a:solidFill>
            <a:schemeClr val="bg1"/>
          </a:solidFill>
          <a:ln>
            <a:solidFill>
              <a:srgbClr val="79B5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err="1" smtClean="0">
                <a:solidFill>
                  <a:srgbClr val="83BC33"/>
                </a:solidFill>
              </a:rPr>
              <a:t>Balanced</a:t>
            </a:r>
            <a:r>
              <a:rPr lang="de-DE" sz="1600" dirty="0" smtClean="0">
                <a:solidFill>
                  <a:srgbClr val="83BC33"/>
                </a:solidFill>
              </a:rPr>
              <a:t> </a:t>
            </a:r>
            <a:r>
              <a:rPr lang="de-DE" sz="1600" dirty="0" err="1" smtClean="0">
                <a:solidFill>
                  <a:srgbClr val="83BC33"/>
                </a:solidFill>
              </a:rPr>
              <a:t>criteria</a:t>
            </a:r>
            <a:endParaRPr lang="de-DE" sz="1600" dirty="0">
              <a:solidFill>
                <a:srgbClr val="83BC33"/>
              </a:solidFill>
            </a:endParaRPr>
          </a:p>
        </p:txBody>
      </p:sp>
      <p:sp>
        <p:nvSpPr>
          <p:cNvPr id="33" name="Abgerundetes Rechteck 32"/>
          <p:cNvSpPr/>
          <p:nvPr/>
        </p:nvSpPr>
        <p:spPr>
          <a:xfrm>
            <a:off x="5713784" y="2460299"/>
            <a:ext cx="2890664" cy="702665"/>
          </a:xfrm>
          <a:prstGeom prst="roundRect">
            <a:avLst/>
          </a:prstGeom>
          <a:solidFill>
            <a:schemeClr val="bg1"/>
          </a:solidFill>
          <a:ln>
            <a:solidFill>
              <a:srgbClr val="79B5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err="1" smtClean="0">
                <a:solidFill>
                  <a:srgbClr val="83BC33"/>
                </a:solidFill>
              </a:rPr>
              <a:t>Coherent</a:t>
            </a:r>
            <a:r>
              <a:rPr lang="de-DE" sz="1600" dirty="0" smtClean="0">
                <a:solidFill>
                  <a:srgbClr val="83BC33"/>
                </a:solidFill>
              </a:rPr>
              <a:t> Areas</a:t>
            </a:r>
            <a:endParaRPr lang="de-DE" sz="1600" dirty="0">
              <a:solidFill>
                <a:srgbClr val="83BC33"/>
              </a:solidFill>
            </a:endParaRPr>
          </a:p>
        </p:txBody>
      </p:sp>
      <p:cxnSp>
        <p:nvCxnSpPr>
          <p:cNvPr id="21" name="Gerader Verbinder 20"/>
          <p:cNvCxnSpPr/>
          <p:nvPr/>
        </p:nvCxnSpPr>
        <p:spPr>
          <a:xfrm flipV="1">
            <a:off x="5062595" y="1874019"/>
            <a:ext cx="517517" cy="72008"/>
          </a:xfrm>
          <a:prstGeom prst="line">
            <a:avLst/>
          </a:prstGeom>
          <a:ln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/>
          <p:cNvCxnSpPr/>
          <p:nvPr/>
        </p:nvCxnSpPr>
        <p:spPr>
          <a:xfrm flipV="1">
            <a:off x="4870672" y="2811631"/>
            <a:ext cx="565424" cy="4666"/>
          </a:xfrm>
          <a:prstGeom prst="line">
            <a:avLst/>
          </a:prstGeom>
          <a:ln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/>
          <p:cNvCxnSpPr/>
          <p:nvPr/>
        </p:nvCxnSpPr>
        <p:spPr>
          <a:xfrm>
            <a:off x="4846571" y="3655810"/>
            <a:ext cx="589525" cy="162425"/>
          </a:xfrm>
          <a:prstGeom prst="line">
            <a:avLst/>
          </a:prstGeom>
          <a:ln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hteck 2"/>
              <p:cNvSpPr/>
              <p:nvPr/>
            </p:nvSpPr>
            <p:spPr>
              <a:xfrm>
                <a:off x="2212957" y="4477787"/>
                <a:ext cx="471808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i="1">
                          <a:latin typeface="Cambria Math" panose="02040503050406030204" pitchFamily="18" charset="0"/>
                        </a:rPr>
                        <m:t>𝜗</m:t>
                      </m:r>
                      <m:r>
                        <a:rPr lang="de-DE" sz="2400">
                          <a:latin typeface="Cambria Math" panose="02040503050406030204" pitchFamily="18" charset="0"/>
                        </a:rPr>
                        <m:t>=∆</m:t>
                      </m:r>
                      <m:r>
                        <a:rPr lang="de-DE" sz="2400" i="1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de-DE" sz="2400">
                          <a:latin typeface="Cambria Math" panose="02040503050406030204" pitchFamily="18" charset="0"/>
                        </a:rPr>
                        <m:t>∗ </m:t>
                      </m:r>
                      <m:sSub>
                        <m:sSubPr>
                          <m:ctrlPr>
                            <a:rPr lang="de-DE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de-DE" sz="240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sz="2400">
                          <a:latin typeface="Cambria Math" panose="02040503050406030204" pitchFamily="18" charset="0"/>
                        </a:rPr>
                        <m:t>+ ∆</m:t>
                      </m:r>
                      <m:r>
                        <a:rPr lang="de-DE" sz="2400" i="1">
                          <a:latin typeface="Cambria Math" panose="02040503050406030204" pitchFamily="18" charset="0"/>
                        </a:rPr>
                        <m:t>𝑐𝑟𝑖𝑡</m:t>
                      </m:r>
                      <m:r>
                        <a:rPr lang="de-DE" sz="240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de-DE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de-DE" sz="240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de-DE" sz="2400">
                          <a:latin typeface="Cambria Math" panose="02040503050406030204" pitchFamily="18" charset="0"/>
                        </a:rPr>
                        <m:t> →</m:t>
                      </m:r>
                      <m:r>
                        <a:rPr lang="de-DE" sz="2400" i="1">
                          <a:latin typeface="Cambria Math" panose="02040503050406030204" pitchFamily="18" charset="0"/>
                        </a:rPr>
                        <m:t>𝑚𝑖𝑛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3" name="Rechteck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2957" y="4477787"/>
                <a:ext cx="4718086" cy="461665"/>
              </a:xfrm>
              <a:prstGeom prst="rect">
                <a:avLst/>
              </a:prstGeom>
              <a:blipFill rotWithShape="0">
                <a:blip r:embed="rId6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7" name="Picture 2" descr="https://shop.versicherung-kurzzeitkennzeichen.com/images/checkliste_kurzzeitkennzeichen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0160" y="303653"/>
            <a:ext cx="609099" cy="804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Richtungspfeil 27"/>
          <p:cNvSpPr/>
          <p:nvPr/>
        </p:nvSpPr>
        <p:spPr>
          <a:xfrm>
            <a:off x="215516" y="51470"/>
            <a:ext cx="1080000" cy="195486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" dirty="0" err="1" smtClean="0">
                <a:solidFill>
                  <a:schemeClr val="bg1"/>
                </a:solidFill>
              </a:rPr>
              <a:t>Introduction</a:t>
            </a:r>
            <a:endParaRPr lang="de-DE" sz="800" dirty="0">
              <a:solidFill>
                <a:schemeClr val="bg1"/>
              </a:solidFill>
            </a:endParaRPr>
          </a:p>
        </p:txBody>
      </p:sp>
      <p:sp>
        <p:nvSpPr>
          <p:cNvPr id="30" name="Richtungspfeil 29"/>
          <p:cNvSpPr/>
          <p:nvPr/>
        </p:nvSpPr>
        <p:spPr>
          <a:xfrm>
            <a:off x="1619792" y="51470"/>
            <a:ext cx="1080000" cy="195486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6350">
            <a:solidFill>
              <a:schemeClr val="bg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" dirty="0" smtClean="0">
                <a:solidFill>
                  <a:schemeClr val="bg1"/>
                </a:solidFill>
              </a:rPr>
              <a:t>Motivation</a:t>
            </a:r>
            <a:endParaRPr lang="de-DE" sz="800" dirty="0">
              <a:solidFill>
                <a:schemeClr val="bg1"/>
              </a:solidFill>
            </a:endParaRPr>
          </a:p>
        </p:txBody>
      </p:sp>
      <p:sp>
        <p:nvSpPr>
          <p:cNvPr id="31" name="Richtungspfeil 30"/>
          <p:cNvSpPr/>
          <p:nvPr/>
        </p:nvSpPr>
        <p:spPr>
          <a:xfrm>
            <a:off x="3059952" y="51470"/>
            <a:ext cx="1080000" cy="195486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 w="6350">
            <a:solidFill>
              <a:schemeClr val="bg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" dirty="0" smtClean="0">
                <a:solidFill>
                  <a:schemeClr val="bg1"/>
                </a:solidFill>
              </a:rPr>
              <a:t>Approach</a:t>
            </a:r>
            <a:endParaRPr lang="de-DE" sz="800" dirty="0">
              <a:solidFill>
                <a:schemeClr val="bg1"/>
              </a:solidFill>
            </a:endParaRPr>
          </a:p>
        </p:txBody>
      </p:sp>
      <p:sp>
        <p:nvSpPr>
          <p:cNvPr id="34" name="Richtungspfeil 33"/>
          <p:cNvSpPr/>
          <p:nvPr/>
        </p:nvSpPr>
        <p:spPr>
          <a:xfrm>
            <a:off x="4500112" y="59656"/>
            <a:ext cx="1080000" cy="195486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" dirty="0" err="1" smtClean="0"/>
              <a:t>Architecture</a:t>
            </a:r>
            <a:endParaRPr lang="de-DE" sz="800" dirty="0"/>
          </a:p>
        </p:txBody>
      </p:sp>
      <p:sp>
        <p:nvSpPr>
          <p:cNvPr id="35" name="Richtungspfeil 34"/>
          <p:cNvSpPr/>
          <p:nvPr/>
        </p:nvSpPr>
        <p:spPr>
          <a:xfrm>
            <a:off x="5940272" y="59656"/>
            <a:ext cx="1080000" cy="195486"/>
          </a:xfrm>
          <a:prstGeom prst="homePlate">
            <a:avLst/>
          </a:prstGeom>
          <a:solidFill>
            <a:schemeClr val="bg1"/>
          </a:solidFill>
          <a:ln w="6350">
            <a:solidFill>
              <a:srgbClr val="79B5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" dirty="0" smtClean="0">
                <a:solidFill>
                  <a:srgbClr val="79B51C"/>
                </a:solidFill>
              </a:rPr>
              <a:t>Progress</a:t>
            </a:r>
            <a:endParaRPr lang="de-DE" sz="800" dirty="0">
              <a:solidFill>
                <a:srgbClr val="79B51C"/>
              </a:solidFill>
            </a:endParaRPr>
          </a:p>
        </p:txBody>
      </p:sp>
      <p:sp>
        <p:nvSpPr>
          <p:cNvPr id="37" name="Richtungspfeil 36"/>
          <p:cNvSpPr/>
          <p:nvPr/>
        </p:nvSpPr>
        <p:spPr>
          <a:xfrm>
            <a:off x="7380432" y="51470"/>
            <a:ext cx="1080000" cy="195486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" dirty="0" smtClean="0"/>
              <a:t>Outlook</a:t>
            </a:r>
            <a:endParaRPr lang="de-DE" sz="800" dirty="0"/>
          </a:p>
        </p:txBody>
      </p:sp>
      <p:sp>
        <p:nvSpPr>
          <p:cNvPr id="39" name="Textfeld 38"/>
          <p:cNvSpPr txBox="1"/>
          <p:nvPr/>
        </p:nvSpPr>
        <p:spPr>
          <a:xfrm>
            <a:off x="8658858" y="967249"/>
            <a:ext cx="26962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600" dirty="0" smtClean="0"/>
              <a:t>[5]</a:t>
            </a:r>
            <a:endParaRPr lang="de-DE" sz="600" dirty="0"/>
          </a:p>
        </p:txBody>
      </p:sp>
    </p:spTree>
    <p:extLst>
      <p:ext uri="{BB962C8B-B14F-4D97-AF65-F5344CB8AC3E}">
        <p14:creationId xmlns:p14="http://schemas.microsoft.com/office/powerpoint/2010/main" val="2704908326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exista.ecms-fabrik.de/fileadmin/templates/images/Maennchen_mit_Fragezeiche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240" y="1275606"/>
            <a:ext cx="1929585" cy="2572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Shape 42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de" sz="3000" dirty="0"/>
              <a:t>Introduction Geomarketing</a:t>
            </a:r>
          </a:p>
        </p:txBody>
      </p:sp>
      <p:grpSp>
        <p:nvGrpSpPr>
          <p:cNvPr id="9" name="Gruppieren 8"/>
          <p:cNvGrpSpPr/>
          <p:nvPr/>
        </p:nvGrpSpPr>
        <p:grpSpPr>
          <a:xfrm>
            <a:off x="-108520" y="1013863"/>
            <a:ext cx="9793088" cy="4126140"/>
            <a:chOff x="-108520" y="1013863"/>
            <a:chExt cx="9793088" cy="4126140"/>
          </a:xfrm>
        </p:grpSpPr>
        <p:sp>
          <p:nvSpPr>
            <p:cNvPr id="10" name="Abgerundetes Rechteck 9"/>
            <p:cNvSpPr/>
            <p:nvPr/>
          </p:nvSpPr>
          <p:spPr>
            <a:xfrm>
              <a:off x="-108520" y="1013863"/>
              <a:ext cx="8208912" cy="45719"/>
            </a:xfrm>
            <a:prstGeom prst="roundRect">
              <a:avLst/>
            </a:prstGeom>
            <a:solidFill>
              <a:srgbClr val="79B51C"/>
            </a:solidFill>
            <a:ln w="3175">
              <a:solidFill>
                <a:srgbClr val="83BC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Abgerundetes Rechteck 10"/>
            <p:cNvSpPr/>
            <p:nvPr/>
          </p:nvSpPr>
          <p:spPr>
            <a:xfrm>
              <a:off x="-108520" y="1131590"/>
              <a:ext cx="8568952" cy="45719"/>
            </a:xfrm>
            <a:prstGeom prst="roundRect">
              <a:avLst/>
            </a:prstGeom>
            <a:solidFill>
              <a:srgbClr val="83BC33"/>
            </a:solidFill>
            <a:ln w="3175">
              <a:solidFill>
                <a:srgbClr val="79B51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Abgerundetes Rechteck 11"/>
            <p:cNvSpPr/>
            <p:nvPr/>
          </p:nvSpPr>
          <p:spPr>
            <a:xfrm>
              <a:off x="1835696" y="5094284"/>
              <a:ext cx="7848872" cy="45719"/>
            </a:xfrm>
            <a:prstGeom prst="roundRect">
              <a:avLst/>
            </a:prstGeom>
            <a:solidFill>
              <a:srgbClr val="83BC33"/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2" name="Abgerundetes Rechteck 1"/>
          <p:cNvSpPr/>
          <p:nvPr/>
        </p:nvSpPr>
        <p:spPr>
          <a:xfrm>
            <a:off x="647564" y="1779662"/>
            <a:ext cx="4932548" cy="1152128"/>
          </a:xfrm>
          <a:prstGeom prst="roundRect">
            <a:avLst/>
          </a:prstGeom>
          <a:solidFill>
            <a:srgbClr val="79B51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de-DE" sz="2000" dirty="0" smtClean="0"/>
              <a:t>Connection </a:t>
            </a:r>
            <a:r>
              <a:rPr lang="de-DE" sz="2000" dirty="0" err="1" smtClean="0"/>
              <a:t>of</a:t>
            </a:r>
            <a:r>
              <a:rPr lang="de-DE" sz="2000" dirty="0" smtClean="0"/>
              <a:t> </a:t>
            </a:r>
            <a:r>
              <a:rPr lang="de-DE" sz="2000" dirty="0" err="1" smtClean="0"/>
              <a:t>information</a:t>
            </a:r>
            <a:r>
              <a:rPr lang="de-DE" sz="2000" dirty="0" smtClean="0"/>
              <a:t> in a </a:t>
            </a:r>
            <a:r>
              <a:rPr lang="de-DE" sz="2000" dirty="0" err="1" smtClean="0"/>
              <a:t>spatial</a:t>
            </a:r>
            <a:r>
              <a:rPr lang="de-DE" sz="2000" dirty="0" smtClean="0"/>
              <a:t> </a:t>
            </a:r>
            <a:r>
              <a:rPr lang="de-DE" sz="2000" dirty="0" err="1" smtClean="0"/>
              <a:t>way</a:t>
            </a:r>
            <a:r>
              <a:rPr lang="de-DE" sz="2000" dirty="0" smtClean="0"/>
              <a:t> </a:t>
            </a:r>
            <a:r>
              <a:rPr lang="de-DE" sz="2000" dirty="0" err="1" smtClean="0"/>
              <a:t>to</a:t>
            </a:r>
            <a:r>
              <a:rPr lang="de-DE" sz="2000" dirty="0" smtClean="0"/>
              <a:t> </a:t>
            </a:r>
            <a:r>
              <a:rPr lang="de-DE" sz="2000" dirty="0" err="1" smtClean="0"/>
              <a:t>support</a:t>
            </a:r>
            <a:r>
              <a:rPr lang="de-DE" sz="2000" dirty="0" smtClean="0"/>
              <a:t> </a:t>
            </a:r>
            <a:r>
              <a:rPr lang="de-DE" sz="2000" dirty="0" err="1" smtClean="0"/>
              <a:t>marketing</a:t>
            </a:r>
            <a:r>
              <a:rPr lang="de-DE" sz="2000" dirty="0" smtClean="0"/>
              <a:t> </a:t>
            </a:r>
            <a:r>
              <a:rPr lang="de-DE" sz="2000" dirty="0" err="1" smtClean="0"/>
              <a:t>decisions</a:t>
            </a:r>
            <a:r>
              <a:rPr lang="de-DE" sz="2000" dirty="0" smtClean="0"/>
              <a:t> </a:t>
            </a:r>
            <a:r>
              <a:rPr lang="de-DE" sz="2000" dirty="0" err="1" smtClean="0"/>
              <a:t>of</a:t>
            </a:r>
            <a:r>
              <a:rPr lang="de-DE" sz="2000" dirty="0" smtClean="0"/>
              <a:t> </a:t>
            </a:r>
            <a:r>
              <a:rPr lang="de-DE" sz="2000" dirty="0" err="1" smtClean="0"/>
              <a:t>companies</a:t>
            </a:r>
            <a:endParaRPr lang="de-DE" sz="2000" dirty="0"/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4788468"/>
            <a:ext cx="1224136" cy="37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023220"/>
            <a:ext cx="2667962" cy="2041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ichtungspfeil 5"/>
          <p:cNvSpPr/>
          <p:nvPr/>
        </p:nvSpPr>
        <p:spPr>
          <a:xfrm>
            <a:off x="215516" y="51470"/>
            <a:ext cx="1080000" cy="195486"/>
          </a:xfrm>
          <a:prstGeom prst="homePlate">
            <a:avLst/>
          </a:prstGeom>
          <a:solidFill>
            <a:schemeClr val="bg1"/>
          </a:solidFill>
          <a:ln w="6350">
            <a:solidFill>
              <a:srgbClr val="83BC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" dirty="0" err="1" smtClean="0">
                <a:solidFill>
                  <a:srgbClr val="79B51C"/>
                </a:solidFill>
              </a:rPr>
              <a:t>Introduction</a:t>
            </a:r>
            <a:endParaRPr lang="de-DE" sz="800" dirty="0">
              <a:solidFill>
                <a:srgbClr val="79B51C"/>
              </a:solidFill>
            </a:endParaRPr>
          </a:p>
        </p:txBody>
      </p:sp>
      <p:sp>
        <p:nvSpPr>
          <p:cNvPr id="18" name="Richtungspfeil 17"/>
          <p:cNvSpPr/>
          <p:nvPr/>
        </p:nvSpPr>
        <p:spPr>
          <a:xfrm>
            <a:off x="1619792" y="51470"/>
            <a:ext cx="1080000" cy="195486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" dirty="0" smtClean="0"/>
              <a:t>Motivation</a:t>
            </a:r>
            <a:endParaRPr lang="de-DE" sz="800" dirty="0"/>
          </a:p>
        </p:txBody>
      </p:sp>
      <p:sp>
        <p:nvSpPr>
          <p:cNvPr id="19" name="Richtungspfeil 18"/>
          <p:cNvSpPr/>
          <p:nvPr/>
        </p:nvSpPr>
        <p:spPr>
          <a:xfrm>
            <a:off x="3059952" y="51470"/>
            <a:ext cx="1080000" cy="195486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" dirty="0" smtClean="0"/>
              <a:t>Approach</a:t>
            </a:r>
            <a:endParaRPr lang="de-DE" sz="800" dirty="0"/>
          </a:p>
        </p:txBody>
      </p:sp>
      <p:sp>
        <p:nvSpPr>
          <p:cNvPr id="20" name="Richtungspfeil 19"/>
          <p:cNvSpPr/>
          <p:nvPr/>
        </p:nvSpPr>
        <p:spPr>
          <a:xfrm>
            <a:off x="4500112" y="59656"/>
            <a:ext cx="1080000" cy="195486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" dirty="0" err="1" smtClean="0"/>
              <a:t>Architecture</a:t>
            </a:r>
            <a:endParaRPr lang="de-DE" sz="800" dirty="0"/>
          </a:p>
        </p:txBody>
      </p:sp>
      <p:sp>
        <p:nvSpPr>
          <p:cNvPr id="21" name="Richtungspfeil 20"/>
          <p:cNvSpPr/>
          <p:nvPr/>
        </p:nvSpPr>
        <p:spPr>
          <a:xfrm>
            <a:off x="5940272" y="59656"/>
            <a:ext cx="1080000" cy="195486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" dirty="0" smtClean="0"/>
              <a:t>Progress</a:t>
            </a:r>
            <a:endParaRPr lang="de-DE" sz="800" dirty="0"/>
          </a:p>
        </p:txBody>
      </p:sp>
      <p:sp>
        <p:nvSpPr>
          <p:cNvPr id="22" name="Richtungspfeil 21"/>
          <p:cNvSpPr/>
          <p:nvPr/>
        </p:nvSpPr>
        <p:spPr>
          <a:xfrm>
            <a:off x="7380432" y="51470"/>
            <a:ext cx="1080000" cy="195486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" dirty="0" smtClean="0"/>
              <a:t>Outlook</a:t>
            </a:r>
            <a:endParaRPr lang="de-DE" sz="800" dirty="0"/>
          </a:p>
        </p:txBody>
      </p:sp>
      <p:sp>
        <p:nvSpPr>
          <p:cNvPr id="24" name="Rechtwinkliges Dreieck 23"/>
          <p:cNvSpPr/>
          <p:nvPr/>
        </p:nvSpPr>
        <p:spPr>
          <a:xfrm flipH="1">
            <a:off x="7884368" y="4011911"/>
            <a:ext cx="1241884" cy="1131590"/>
          </a:xfrm>
          <a:prstGeom prst="rtTriangle">
            <a:avLst/>
          </a:prstGeom>
          <a:solidFill>
            <a:srgbClr val="79B51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de-DE" sz="800" dirty="0"/>
              <a:t>3</a:t>
            </a:r>
            <a:endParaRPr lang="de-DE" sz="800" dirty="0" smtClean="0"/>
          </a:p>
        </p:txBody>
      </p:sp>
      <p:sp>
        <p:nvSpPr>
          <p:cNvPr id="23" name="Textfeld 22"/>
          <p:cNvSpPr txBox="1"/>
          <p:nvPr/>
        </p:nvSpPr>
        <p:spPr>
          <a:xfrm>
            <a:off x="1124819" y="4986336"/>
            <a:ext cx="26962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600" dirty="0" smtClean="0"/>
              <a:t>[1]</a:t>
            </a:r>
            <a:endParaRPr lang="de-DE" sz="600" dirty="0"/>
          </a:p>
        </p:txBody>
      </p:sp>
      <p:sp>
        <p:nvSpPr>
          <p:cNvPr id="25" name="Textfeld 24"/>
          <p:cNvSpPr txBox="1"/>
          <p:nvPr/>
        </p:nvSpPr>
        <p:spPr>
          <a:xfrm>
            <a:off x="6324397" y="4788468"/>
            <a:ext cx="26962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600" dirty="0" smtClean="0"/>
              <a:t>[1]</a:t>
            </a:r>
            <a:endParaRPr lang="de-DE" sz="600" dirty="0"/>
          </a:p>
        </p:txBody>
      </p:sp>
      <p:sp>
        <p:nvSpPr>
          <p:cNvPr id="26" name="Textfeld 25"/>
          <p:cNvSpPr txBox="1"/>
          <p:nvPr/>
        </p:nvSpPr>
        <p:spPr>
          <a:xfrm>
            <a:off x="7812360" y="3467204"/>
            <a:ext cx="26962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600" dirty="0" smtClean="0"/>
              <a:t>[3]</a:t>
            </a:r>
            <a:endParaRPr lang="de-DE" sz="600" dirty="0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/>
          <p:cNvGrpSpPr/>
          <p:nvPr/>
        </p:nvGrpSpPr>
        <p:grpSpPr>
          <a:xfrm>
            <a:off x="368406" y="1404069"/>
            <a:ext cx="8136904" cy="3420468"/>
            <a:chOff x="141334" y="915566"/>
            <a:chExt cx="8751146" cy="3842417"/>
          </a:xfrm>
        </p:grpSpPr>
        <p:pic>
          <p:nvPicPr>
            <p:cNvPr id="4" name="Picture 2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636"/>
            <a:stretch/>
          </p:blipFill>
          <p:spPr bwMode="auto">
            <a:xfrm>
              <a:off x="177338" y="2139702"/>
              <a:ext cx="2088232" cy="13063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" name="Grafik 4"/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2420939" y="2944935"/>
              <a:ext cx="1978293" cy="1306388"/>
            </a:xfrm>
            <a:prstGeom prst="rect">
              <a:avLst/>
            </a:prstGeom>
          </p:spPr>
        </p:pic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87363" y="2976812"/>
              <a:ext cx="2010040" cy="13063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Abgerundetes Rechteck 6"/>
            <p:cNvSpPr/>
            <p:nvPr/>
          </p:nvSpPr>
          <p:spPr>
            <a:xfrm>
              <a:off x="3005183" y="915566"/>
              <a:ext cx="2954255" cy="530345"/>
            </a:xfrm>
            <a:prstGeom prst="roundRect">
              <a:avLst/>
            </a:prstGeom>
            <a:solidFill>
              <a:srgbClr val="79B51C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2800" dirty="0" smtClean="0"/>
                <a:t>Geomarketing</a:t>
              </a:r>
              <a:endParaRPr lang="de-DE" sz="2800" dirty="0"/>
            </a:p>
          </p:txBody>
        </p:sp>
        <p:sp>
          <p:nvSpPr>
            <p:cNvPr id="8" name="Abgerundetes Rechteck 7"/>
            <p:cNvSpPr/>
            <p:nvPr/>
          </p:nvSpPr>
          <p:spPr>
            <a:xfrm>
              <a:off x="141334" y="3525835"/>
              <a:ext cx="2160240" cy="725488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79B51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dirty="0" smtClean="0">
                  <a:solidFill>
                    <a:srgbClr val="83BC33"/>
                  </a:solidFill>
                </a:rPr>
                <a:t>Analysis </a:t>
              </a:r>
              <a:r>
                <a:rPr lang="de-DE" sz="1600" dirty="0" err="1" smtClean="0">
                  <a:solidFill>
                    <a:srgbClr val="83BC33"/>
                  </a:solidFill>
                </a:rPr>
                <a:t>of</a:t>
              </a:r>
              <a:r>
                <a:rPr lang="de-DE" sz="1600" dirty="0" smtClean="0">
                  <a:solidFill>
                    <a:srgbClr val="83BC33"/>
                  </a:solidFill>
                </a:rPr>
                <a:t> </a:t>
              </a:r>
              <a:r>
                <a:rPr lang="de-DE" sz="1600" dirty="0" err="1" smtClean="0">
                  <a:solidFill>
                    <a:srgbClr val="83BC33"/>
                  </a:solidFill>
                </a:rPr>
                <a:t>Audience</a:t>
              </a:r>
              <a:endParaRPr lang="de-DE" sz="1600" dirty="0">
                <a:solidFill>
                  <a:srgbClr val="83BC33"/>
                </a:solidFill>
              </a:endParaRPr>
            </a:p>
          </p:txBody>
        </p:sp>
        <p:sp>
          <p:nvSpPr>
            <p:cNvPr id="9" name="Abgerundetes Rechteck 8"/>
            <p:cNvSpPr/>
            <p:nvPr/>
          </p:nvSpPr>
          <p:spPr>
            <a:xfrm>
              <a:off x="2322071" y="4325935"/>
              <a:ext cx="2160240" cy="432048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79B51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dirty="0" err="1" smtClean="0">
                  <a:solidFill>
                    <a:srgbClr val="83BC33"/>
                  </a:solidFill>
                </a:rPr>
                <a:t>Catchment</a:t>
              </a:r>
              <a:r>
                <a:rPr lang="de-DE" sz="1600" dirty="0" smtClean="0">
                  <a:solidFill>
                    <a:srgbClr val="83BC33"/>
                  </a:solidFill>
                </a:rPr>
                <a:t> Areas</a:t>
              </a:r>
              <a:endParaRPr lang="de-DE" sz="1600" dirty="0">
                <a:solidFill>
                  <a:srgbClr val="83BC33"/>
                </a:solidFill>
              </a:endParaRPr>
            </a:p>
          </p:txBody>
        </p:sp>
        <p:sp>
          <p:nvSpPr>
            <p:cNvPr id="10" name="Abgerundetes Rechteck 9"/>
            <p:cNvSpPr/>
            <p:nvPr/>
          </p:nvSpPr>
          <p:spPr>
            <a:xfrm>
              <a:off x="4549008" y="4325935"/>
              <a:ext cx="2160240" cy="432048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79B51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dirty="0" smtClean="0">
                  <a:solidFill>
                    <a:srgbClr val="83BC33"/>
                  </a:solidFill>
                </a:rPr>
                <a:t>Location </a:t>
              </a:r>
              <a:r>
                <a:rPr lang="de-DE" sz="1600" dirty="0" err="1" smtClean="0">
                  <a:solidFill>
                    <a:srgbClr val="83BC33"/>
                  </a:solidFill>
                </a:rPr>
                <a:t>Planning</a:t>
              </a:r>
              <a:endParaRPr lang="de-DE" sz="1600" dirty="0">
                <a:solidFill>
                  <a:srgbClr val="83BC33"/>
                </a:solidFill>
              </a:endParaRPr>
            </a:p>
          </p:txBody>
        </p:sp>
        <p:pic>
          <p:nvPicPr>
            <p:cNvPr id="11" name="Picture 4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49008" y="3898101"/>
              <a:ext cx="559165" cy="4278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Abgerundetes Rechteck 11"/>
            <p:cNvSpPr/>
            <p:nvPr/>
          </p:nvSpPr>
          <p:spPr>
            <a:xfrm>
              <a:off x="6841153" y="3129790"/>
              <a:ext cx="2051327" cy="1224136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79B51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dirty="0" smtClean="0">
                  <a:solidFill>
                    <a:srgbClr val="83BC33"/>
                  </a:solidFill>
                </a:rPr>
                <a:t>Routing, </a:t>
              </a:r>
              <a:br>
                <a:rPr lang="de-DE" sz="1600" dirty="0" smtClean="0">
                  <a:solidFill>
                    <a:srgbClr val="83BC33"/>
                  </a:solidFill>
                </a:rPr>
              </a:br>
              <a:r>
                <a:rPr lang="de-DE" sz="1600" dirty="0" err="1" smtClean="0">
                  <a:solidFill>
                    <a:srgbClr val="83BC33"/>
                  </a:solidFill>
                </a:rPr>
                <a:t>Competition</a:t>
              </a:r>
              <a:r>
                <a:rPr lang="de-DE" sz="1600" dirty="0" smtClean="0">
                  <a:solidFill>
                    <a:srgbClr val="83BC33"/>
                  </a:solidFill>
                </a:rPr>
                <a:t> </a:t>
              </a:r>
              <a:r>
                <a:rPr lang="de-DE" sz="1600" dirty="0" err="1" smtClean="0">
                  <a:solidFill>
                    <a:srgbClr val="83BC33"/>
                  </a:solidFill>
                </a:rPr>
                <a:t>observation</a:t>
              </a:r>
              <a:r>
                <a:rPr lang="de-DE" sz="1600" dirty="0" smtClean="0">
                  <a:solidFill>
                    <a:srgbClr val="83BC33"/>
                  </a:solidFill>
                </a:rPr>
                <a:t>,</a:t>
              </a:r>
            </a:p>
            <a:p>
              <a:pPr algn="ctr"/>
              <a:r>
                <a:rPr lang="de-DE" sz="1600" dirty="0" smtClean="0">
                  <a:solidFill>
                    <a:srgbClr val="83BC33"/>
                  </a:solidFill>
                </a:rPr>
                <a:t>…</a:t>
              </a:r>
              <a:endParaRPr lang="de-DE" sz="1600" dirty="0">
                <a:solidFill>
                  <a:srgbClr val="83BC33"/>
                </a:solidFill>
              </a:endParaRPr>
            </a:p>
          </p:txBody>
        </p:sp>
        <p:sp>
          <p:nvSpPr>
            <p:cNvPr id="14" name="Ellipse 13"/>
            <p:cNvSpPr/>
            <p:nvPr/>
          </p:nvSpPr>
          <p:spPr>
            <a:xfrm>
              <a:off x="7748012" y="2643758"/>
              <a:ext cx="145535" cy="14401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800" dirty="0" smtClean="0"/>
            </a:p>
          </p:txBody>
        </p:sp>
        <p:sp>
          <p:nvSpPr>
            <p:cNvPr id="15" name="Ellipse 14"/>
            <p:cNvSpPr/>
            <p:nvPr/>
          </p:nvSpPr>
          <p:spPr>
            <a:xfrm>
              <a:off x="7533507" y="2643758"/>
              <a:ext cx="145535" cy="14401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800" dirty="0" smtClean="0"/>
            </a:p>
          </p:txBody>
        </p:sp>
        <p:sp>
          <p:nvSpPr>
            <p:cNvPr id="16" name="Ellipse 15"/>
            <p:cNvSpPr/>
            <p:nvPr/>
          </p:nvSpPr>
          <p:spPr>
            <a:xfrm>
              <a:off x="7964036" y="2643758"/>
              <a:ext cx="145535" cy="14401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800" dirty="0" smtClean="0"/>
            </a:p>
          </p:txBody>
        </p:sp>
        <p:sp>
          <p:nvSpPr>
            <p:cNvPr id="17" name="Rechteck 16"/>
            <p:cNvSpPr/>
            <p:nvPr/>
          </p:nvSpPr>
          <p:spPr>
            <a:xfrm>
              <a:off x="7245475" y="2355726"/>
              <a:ext cx="1080120" cy="621086"/>
            </a:xfrm>
            <a:prstGeom prst="rect">
              <a:avLst/>
            </a:prstGeom>
            <a:noFill/>
            <a:ln>
              <a:solidFill>
                <a:schemeClr val="tx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800" dirty="0" smtClean="0"/>
            </a:p>
          </p:txBody>
        </p:sp>
        <p:cxnSp>
          <p:nvCxnSpPr>
            <p:cNvPr id="18" name="Gerade Verbindung 14"/>
            <p:cNvCxnSpPr>
              <a:stCxn id="7" idx="2"/>
              <a:endCxn id="4" idx="0"/>
            </p:cNvCxnSpPr>
            <p:nvPr/>
          </p:nvCxnSpPr>
          <p:spPr>
            <a:xfrm flipH="1">
              <a:off x="1221454" y="1445911"/>
              <a:ext cx="3260857" cy="693791"/>
            </a:xfrm>
            <a:prstGeom prst="line">
              <a:avLst/>
            </a:prstGeom>
            <a:ln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14"/>
            <p:cNvCxnSpPr>
              <a:stCxn id="7" idx="2"/>
              <a:endCxn id="5" idx="0"/>
            </p:cNvCxnSpPr>
            <p:nvPr/>
          </p:nvCxnSpPr>
          <p:spPr>
            <a:xfrm flipH="1">
              <a:off x="3410086" y="1445911"/>
              <a:ext cx="1072225" cy="1499024"/>
            </a:xfrm>
            <a:prstGeom prst="line">
              <a:avLst/>
            </a:prstGeom>
            <a:ln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14"/>
            <p:cNvCxnSpPr>
              <a:stCxn id="7" idx="2"/>
              <a:endCxn id="6" idx="0"/>
            </p:cNvCxnSpPr>
            <p:nvPr/>
          </p:nvCxnSpPr>
          <p:spPr>
            <a:xfrm>
              <a:off x="4482311" y="1445911"/>
              <a:ext cx="1110072" cy="1530901"/>
            </a:xfrm>
            <a:prstGeom prst="line">
              <a:avLst/>
            </a:prstGeom>
            <a:ln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Gerade Verbindung 14"/>
            <p:cNvCxnSpPr>
              <a:stCxn id="7" idx="2"/>
              <a:endCxn id="17" idx="0"/>
            </p:cNvCxnSpPr>
            <p:nvPr/>
          </p:nvCxnSpPr>
          <p:spPr>
            <a:xfrm>
              <a:off x="4482311" y="1445911"/>
              <a:ext cx="3303224" cy="909815"/>
            </a:xfrm>
            <a:prstGeom prst="line">
              <a:avLst/>
            </a:prstGeom>
            <a:ln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uppieren 27"/>
          <p:cNvGrpSpPr/>
          <p:nvPr/>
        </p:nvGrpSpPr>
        <p:grpSpPr>
          <a:xfrm>
            <a:off x="-108520" y="1013863"/>
            <a:ext cx="9793088" cy="4126140"/>
            <a:chOff x="-108520" y="1013863"/>
            <a:chExt cx="9793088" cy="4126140"/>
          </a:xfrm>
        </p:grpSpPr>
        <p:sp>
          <p:nvSpPr>
            <p:cNvPr id="29" name="Abgerundetes Rechteck 28"/>
            <p:cNvSpPr/>
            <p:nvPr/>
          </p:nvSpPr>
          <p:spPr>
            <a:xfrm>
              <a:off x="-108520" y="1013863"/>
              <a:ext cx="8208912" cy="45719"/>
            </a:xfrm>
            <a:prstGeom prst="roundRect">
              <a:avLst/>
            </a:prstGeom>
            <a:solidFill>
              <a:srgbClr val="79B51C"/>
            </a:solidFill>
            <a:ln w="3175">
              <a:solidFill>
                <a:srgbClr val="83BC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0" name="Abgerundetes Rechteck 29"/>
            <p:cNvSpPr/>
            <p:nvPr/>
          </p:nvSpPr>
          <p:spPr>
            <a:xfrm>
              <a:off x="-108520" y="1131590"/>
              <a:ext cx="8568952" cy="45719"/>
            </a:xfrm>
            <a:prstGeom prst="roundRect">
              <a:avLst/>
            </a:prstGeom>
            <a:solidFill>
              <a:srgbClr val="83BC33"/>
            </a:solidFill>
            <a:ln w="3175">
              <a:solidFill>
                <a:srgbClr val="79B51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1" name="Abgerundetes Rechteck 30"/>
            <p:cNvSpPr/>
            <p:nvPr/>
          </p:nvSpPr>
          <p:spPr>
            <a:xfrm>
              <a:off x="1835696" y="5094284"/>
              <a:ext cx="7848872" cy="45719"/>
            </a:xfrm>
            <a:prstGeom prst="roundRect">
              <a:avLst/>
            </a:prstGeom>
            <a:solidFill>
              <a:srgbClr val="83BC33"/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32" name="Rechtwinkliges Dreieck 31"/>
          <p:cNvSpPr/>
          <p:nvPr/>
        </p:nvSpPr>
        <p:spPr>
          <a:xfrm flipH="1">
            <a:off x="7884368" y="4011911"/>
            <a:ext cx="1241884" cy="1131590"/>
          </a:xfrm>
          <a:prstGeom prst="rtTriangle">
            <a:avLst/>
          </a:prstGeom>
          <a:solidFill>
            <a:srgbClr val="79B51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de-DE" sz="800" dirty="0" smtClean="0"/>
              <a:t>4</a:t>
            </a:r>
          </a:p>
        </p:txBody>
      </p:sp>
      <p:sp>
        <p:nvSpPr>
          <p:cNvPr id="35" name="Shape 42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de" sz="3000" dirty="0"/>
              <a:t>Introduction Geomarketing</a:t>
            </a:r>
          </a:p>
        </p:txBody>
      </p:sp>
      <p:pic>
        <p:nvPicPr>
          <p:cNvPr id="36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4788468"/>
            <a:ext cx="1224136" cy="37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" name="Richtungspfeil 36"/>
          <p:cNvSpPr/>
          <p:nvPr/>
        </p:nvSpPr>
        <p:spPr>
          <a:xfrm>
            <a:off x="215516" y="51470"/>
            <a:ext cx="1080000" cy="195486"/>
          </a:xfrm>
          <a:prstGeom prst="homePlate">
            <a:avLst/>
          </a:prstGeom>
          <a:solidFill>
            <a:schemeClr val="bg1"/>
          </a:solidFill>
          <a:ln w="6350">
            <a:solidFill>
              <a:srgbClr val="83BC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" dirty="0" err="1" smtClean="0">
                <a:solidFill>
                  <a:srgbClr val="79B51C"/>
                </a:solidFill>
              </a:rPr>
              <a:t>Introduction</a:t>
            </a:r>
            <a:endParaRPr lang="de-DE" sz="800" dirty="0">
              <a:solidFill>
                <a:srgbClr val="79B51C"/>
              </a:solidFill>
            </a:endParaRPr>
          </a:p>
        </p:txBody>
      </p:sp>
      <p:sp>
        <p:nvSpPr>
          <p:cNvPr id="38" name="Richtungspfeil 37"/>
          <p:cNvSpPr/>
          <p:nvPr/>
        </p:nvSpPr>
        <p:spPr>
          <a:xfrm>
            <a:off x="1619792" y="51470"/>
            <a:ext cx="1080000" cy="195486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" dirty="0" smtClean="0"/>
              <a:t>Motivation</a:t>
            </a:r>
            <a:endParaRPr lang="de-DE" sz="800" dirty="0"/>
          </a:p>
        </p:txBody>
      </p:sp>
      <p:sp>
        <p:nvSpPr>
          <p:cNvPr id="39" name="Richtungspfeil 38"/>
          <p:cNvSpPr/>
          <p:nvPr/>
        </p:nvSpPr>
        <p:spPr>
          <a:xfrm>
            <a:off x="3059952" y="51470"/>
            <a:ext cx="1080000" cy="195486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" dirty="0" smtClean="0"/>
              <a:t>Approach</a:t>
            </a:r>
            <a:endParaRPr lang="de-DE" sz="800" dirty="0"/>
          </a:p>
        </p:txBody>
      </p:sp>
      <p:sp>
        <p:nvSpPr>
          <p:cNvPr id="40" name="Richtungspfeil 39"/>
          <p:cNvSpPr/>
          <p:nvPr/>
        </p:nvSpPr>
        <p:spPr>
          <a:xfrm>
            <a:off x="4500112" y="59656"/>
            <a:ext cx="1080000" cy="195486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" dirty="0" err="1" smtClean="0"/>
              <a:t>Architecture</a:t>
            </a:r>
            <a:endParaRPr lang="de-DE" sz="800" dirty="0"/>
          </a:p>
        </p:txBody>
      </p:sp>
      <p:sp>
        <p:nvSpPr>
          <p:cNvPr id="41" name="Richtungspfeil 40"/>
          <p:cNvSpPr/>
          <p:nvPr/>
        </p:nvSpPr>
        <p:spPr>
          <a:xfrm>
            <a:off x="5940272" y="59656"/>
            <a:ext cx="1080000" cy="195486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" dirty="0" smtClean="0"/>
              <a:t>Progress</a:t>
            </a:r>
            <a:endParaRPr lang="de-DE" sz="800" dirty="0"/>
          </a:p>
        </p:txBody>
      </p:sp>
      <p:sp>
        <p:nvSpPr>
          <p:cNvPr id="42" name="Richtungspfeil 41"/>
          <p:cNvSpPr/>
          <p:nvPr/>
        </p:nvSpPr>
        <p:spPr>
          <a:xfrm>
            <a:off x="7380432" y="51470"/>
            <a:ext cx="1080000" cy="195486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" dirty="0" smtClean="0"/>
              <a:t>Outlook</a:t>
            </a:r>
            <a:endParaRPr lang="de-DE" sz="800" dirty="0"/>
          </a:p>
        </p:txBody>
      </p:sp>
      <p:sp>
        <p:nvSpPr>
          <p:cNvPr id="43" name="Textfeld 42"/>
          <p:cNvSpPr txBox="1"/>
          <p:nvPr/>
        </p:nvSpPr>
        <p:spPr>
          <a:xfrm>
            <a:off x="1124819" y="4986336"/>
            <a:ext cx="26962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600" dirty="0" smtClean="0"/>
              <a:t>[1]</a:t>
            </a:r>
            <a:endParaRPr lang="de-DE" sz="600" dirty="0"/>
          </a:p>
        </p:txBody>
      </p:sp>
      <p:sp>
        <p:nvSpPr>
          <p:cNvPr id="44" name="Textfeld 43"/>
          <p:cNvSpPr txBox="1"/>
          <p:nvPr/>
        </p:nvSpPr>
        <p:spPr>
          <a:xfrm>
            <a:off x="2275946" y="3529446"/>
            <a:ext cx="26962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600" dirty="0" smtClean="0"/>
              <a:t>[1]</a:t>
            </a:r>
            <a:endParaRPr lang="de-DE" sz="600" dirty="0"/>
          </a:p>
        </p:txBody>
      </p:sp>
      <p:sp>
        <p:nvSpPr>
          <p:cNvPr id="45" name="Textfeld 44"/>
          <p:cNvSpPr txBox="1"/>
          <p:nvPr/>
        </p:nvSpPr>
        <p:spPr>
          <a:xfrm>
            <a:off x="4254646" y="4266066"/>
            <a:ext cx="26962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600" dirty="0" smtClean="0"/>
              <a:t>[1]</a:t>
            </a:r>
            <a:endParaRPr lang="de-DE" sz="600" dirty="0"/>
          </a:p>
        </p:txBody>
      </p:sp>
      <p:sp>
        <p:nvSpPr>
          <p:cNvPr id="46" name="Textfeld 45"/>
          <p:cNvSpPr txBox="1"/>
          <p:nvPr/>
        </p:nvSpPr>
        <p:spPr>
          <a:xfrm>
            <a:off x="6319013" y="4281182"/>
            <a:ext cx="26962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600" dirty="0" smtClean="0"/>
              <a:t>[1]</a:t>
            </a:r>
            <a:endParaRPr lang="de-DE" sz="600" dirty="0"/>
          </a:p>
        </p:txBody>
      </p:sp>
    </p:spTree>
    <p:extLst>
      <p:ext uri="{BB962C8B-B14F-4D97-AF65-F5344CB8AC3E}">
        <p14:creationId xmlns:p14="http://schemas.microsoft.com/office/powerpoint/2010/main" val="25439098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uppieren 27"/>
          <p:cNvGrpSpPr/>
          <p:nvPr/>
        </p:nvGrpSpPr>
        <p:grpSpPr>
          <a:xfrm>
            <a:off x="-108520" y="1013863"/>
            <a:ext cx="9793088" cy="4126140"/>
            <a:chOff x="-108520" y="1013863"/>
            <a:chExt cx="9793088" cy="4126140"/>
          </a:xfrm>
        </p:grpSpPr>
        <p:sp>
          <p:nvSpPr>
            <p:cNvPr id="29" name="Abgerundetes Rechteck 28"/>
            <p:cNvSpPr/>
            <p:nvPr/>
          </p:nvSpPr>
          <p:spPr>
            <a:xfrm>
              <a:off x="-108520" y="1013863"/>
              <a:ext cx="8208912" cy="45719"/>
            </a:xfrm>
            <a:prstGeom prst="roundRect">
              <a:avLst/>
            </a:prstGeom>
            <a:solidFill>
              <a:srgbClr val="79B51C"/>
            </a:solidFill>
            <a:ln w="3175">
              <a:solidFill>
                <a:srgbClr val="83BC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0" name="Abgerundetes Rechteck 29"/>
            <p:cNvSpPr/>
            <p:nvPr/>
          </p:nvSpPr>
          <p:spPr>
            <a:xfrm>
              <a:off x="-108520" y="1131590"/>
              <a:ext cx="8568952" cy="45719"/>
            </a:xfrm>
            <a:prstGeom prst="roundRect">
              <a:avLst/>
            </a:prstGeom>
            <a:solidFill>
              <a:srgbClr val="83BC33"/>
            </a:solidFill>
            <a:ln w="3175">
              <a:solidFill>
                <a:srgbClr val="79B51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1" name="Abgerundetes Rechteck 30"/>
            <p:cNvSpPr/>
            <p:nvPr/>
          </p:nvSpPr>
          <p:spPr>
            <a:xfrm>
              <a:off x="1835696" y="5094284"/>
              <a:ext cx="7848872" cy="45719"/>
            </a:xfrm>
            <a:prstGeom prst="roundRect">
              <a:avLst/>
            </a:prstGeom>
            <a:solidFill>
              <a:srgbClr val="83BC33"/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32" name="Rechtwinkliges Dreieck 31"/>
          <p:cNvSpPr/>
          <p:nvPr/>
        </p:nvSpPr>
        <p:spPr>
          <a:xfrm flipH="1">
            <a:off x="7884368" y="4011911"/>
            <a:ext cx="1241884" cy="1131590"/>
          </a:xfrm>
          <a:prstGeom prst="rtTriangle">
            <a:avLst/>
          </a:prstGeom>
          <a:solidFill>
            <a:srgbClr val="79B51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de-DE" sz="800" dirty="0" smtClean="0"/>
              <a:t>5</a:t>
            </a:r>
          </a:p>
        </p:txBody>
      </p:sp>
      <p:sp>
        <p:nvSpPr>
          <p:cNvPr id="35" name="Shape 42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de" sz="3000" dirty="0" smtClean="0"/>
              <a:t>Use Case – </a:t>
            </a:r>
            <a:r>
              <a:rPr lang="de" sz="2400" dirty="0" smtClean="0"/>
              <a:t>Planning Marketing and sale areas</a:t>
            </a:r>
            <a:endParaRPr lang="de" sz="2400" dirty="0"/>
          </a:p>
        </p:txBody>
      </p:sp>
      <p:sp>
        <p:nvSpPr>
          <p:cNvPr id="33" name="Textfeld 32"/>
          <p:cNvSpPr txBox="1"/>
          <p:nvPr/>
        </p:nvSpPr>
        <p:spPr>
          <a:xfrm>
            <a:off x="457200" y="1419622"/>
            <a:ext cx="81472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i="1" dirty="0" smtClean="0"/>
              <a:t>As a </a:t>
            </a:r>
            <a:r>
              <a:rPr lang="de-DE" sz="1800" i="1" dirty="0" err="1" smtClean="0"/>
              <a:t>company</a:t>
            </a:r>
            <a:r>
              <a:rPr lang="de-DE" sz="1800" i="1" dirty="0" smtClean="0"/>
              <a:t> </a:t>
            </a:r>
            <a:r>
              <a:rPr lang="de-DE" sz="1800" i="1" dirty="0" err="1" smtClean="0"/>
              <a:t>owner</a:t>
            </a:r>
            <a:r>
              <a:rPr lang="de-DE" sz="1800" i="1" dirty="0" smtClean="0"/>
              <a:t> I </a:t>
            </a:r>
            <a:r>
              <a:rPr lang="de-DE" sz="1800" i="1" dirty="0" err="1" smtClean="0"/>
              <a:t>would</a:t>
            </a:r>
            <a:r>
              <a:rPr lang="de-DE" sz="1800" i="1" dirty="0" smtClean="0"/>
              <a:t> like </a:t>
            </a:r>
            <a:r>
              <a:rPr lang="de-DE" sz="1800" i="1" dirty="0" err="1" smtClean="0"/>
              <a:t>to</a:t>
            </a:r>
            <a:r>
              <a:rPr lang="de-DE" sz="1800" i="1" dirty="0" smtClean="0"/>
              <a:t> plan </a:t>
            </a:r>
            <a:r>
              <a:rPr lang="de-DE" sz="1800" i="1" dirty="0" err="1" smtClean="0"/>
              <a:t>marketing</a:t>
            </a:r>
            <a:r>
              <a:rPr lang="de-DE" sz="1800" i="1" dirty="0" smtClean="0"/>
              <a:t> </a:t>
            </a:r>
            <a:r>
              <a:rPr lang="de-DE" sz="1800" i="1" dirty="0" err="1" smtClean="0"/>
              <a:t>and</a:t>
            </a:r>
            <a:r>
              <a:rPr lang="de-DE" sz="1800" i="1" dirty="0" smtClean="0"/>
              <a:t> </a:t>
            </a:r>
            <a:r>
              <a:rPr lang="de-DE" sz="1800" i="1" dirty="0" err="1" smtClean="0"/>
              <a:t>sale</a:t>
            </a:r>
            <a:r>
              <a:rPr lang="de-DE" sz="1800" i="1" dirty="0" smtClean="0"/>
              <a:t> </a:t>
            </a:r>
            <a:r>
              <a:rPr lang="de-DE" sz="1800" i="1" dirty="0" err="1" smtClean="0"/>
              <a:t>areas</a:t>
            </a:r>
            <a:r>
              <a:rPr lang="de-DE" sz="1800" i="1" dirty="0" smtClean="0"/>
              <a:t> </a:t>
            </a:r>
            <a:r>
              <a:rPr lang="de-DE" sz="1800" i="1" dirty="0" err="1" smtClean="0"/>
              <a:t>for</a:t>
            </a:r>
            <a:r>
              <a:rPr lang="de-DE" sz="1800" i="1" dirty="0" smtClean="0"/>
              <a:t> </a:t>
            </a:r>
            <a:r>
              <a:rPr lang="de-DE" sz="1800" i="1" dirty="0" err="1" smtClean="0"/>
              <a:t>my</a:t>
            </a:r>
            <a:r>
              <a:rPr lang="de-DE" sz="1800" i="1" dirty="0" smtClean="0"/>
              <a:t> </a:t>
            </a:r>
            <a:r>
              <a:rPr lang="de-DE" sz="1800" i="1" dirty="0" err="1" smtClean="0"/>
              <a:t>employees</a:t>
            </a:r>
            <a:r>
              <a:rPr lang="de-DE" sz="1800" i="1" dirty="0" smtClean="0"/>
              <a:t> </a:t>
            </a:r>
            <a:r>
              <a:rPr lang="de-DE" sz="1800" i="1" dirty="0" err="1" smtClean="0"/>
              <a:t>to</a:t>
            </a:r>
            <a:r>
              <a:rPr lang="de-DE" sz="1800" i="1" dirty="0" smtClean="0"/>
              <a:t> </a:t>
            </a:r>
            <a:r>
              <a:rPr lang="de-DE" sz="1800" i="1" dirty="0" err="1" smtClean="0"/>
              <a:t>define</a:t>
            </a:r>
            <a:r>
              <a:rPr lang="de-DE" sz="1800" i="1" dirty="0" smtClean="0"/>
              <a:t> </a:t>
            </a:r>
            <a:r>
              <a:rPr lang="de-DE" sz="1800" i="1" dirty="0" err="1" smtClean="0"/>
              <a:t>areas</a:t>
            </a:r>
            <a:r>
              <a:rPr lang="de-DE" sz="1800" i="1" dirty="0" smtClean="0"/>
              <a:t> </a:t>
            </a:r>
            <a:r>
              <a:rPr lang="de-DE" sz="1800" i="1" dirty="0" err="1" smtClean="0"/>
              <a:t>of</a:t>
            </a:r>
            <a:r>
              <a:rPr lang="de-DE" sz="1800" i="1" dirty="0" smtClean="0"/>
              <a:t> </a:t>
            </a:r>
            <a:r>
              <a:rPr lang="de-DE" sz="1800" i="1" dirty="0" err="1" smtClean="0"/>
              <a:t>responsibility</a:t>
            </a:r>
            <a:r>
              <a:rPr lang="de-DE" sz="1800" i="1" dirty="0" smtClean="0"/>
              <a:t> </a:t>
            </a:r>
            <a:r>
              <a:rPr lang="de-DE" sz="1800" i="1" dirty="0" err="1" smtClean="0"/>
              <a:t>while</a:t>
            </a:r>
            <a:r>
              <a:rPr lang="de-DE" sz="1800" i="1" dirty="0" smtClean="0"/>
              <a:t> </a:t>
            </a:r>
            <a:r>
              <a:rPr lang="de-DE" sz="1800" i="1" dirty="0" err="1" smtClean="0"/>
              <a:t>considering</a:t>
            </a:r>
            <a:r>
              <a:rPr lang="de-DE" sz="1800" i="1" dirty="0" smtClean="0"/>
              <a:t> </a:t>
            </a:r>
            <a:r>
              <a:rPr lang="de-DE" sz="1800" i="1" dirty="0" err="1" smtClean="0"/>
              <a:t>predefined</a:t>
            </a:r>
            <a:r>
              <a:rPr lang="de-DE" sz="1800" i="1" dirty="0" smtClean="0"/>
              <a:t> </a:t>
            </a:r>
            <a:r>
              <a:rPr lang="de-DE" sz="1800" i="1" dirty="0" err="1" smtClean="0"/>
              <a:t>criterias</a:t>
            </a:r>
            <a:r>
              <a:rPr lang="de-DE" sz="1800" i="1" dirty="0" smtClean="0"/>
              <a:t>.</a:t>
            </a:r>
            <a:endParaRPr lang="de-DE" sz="1800" i="1" dirty="0"/>
          </a:p>
        </p:txBody>
      </p:sp>
      <p:pic>
        <p:nvPicPr>
          <p:cNvPr id="38" name="Grafik 3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0070" y="2259682"/>
            <a:ext cx="3818252" cy="2545501"/>
          </a:xfrm>
          <a:prstGeom prst="rect">
            <a:avLst/>
          </a:prstGeom>
        </p:spPr>
      </p:pic>
      <p:sp>
        <p:nvSpPr>
          <p:cNvPr id="39" name="Richtungspfeil 38"/>
          <p:cNvSpPr/>
          <p:nvPr/>
        </p:nvSpPr>
        <p:spPr>
          <a:xfrm>
            <a:off x="215516" y="51470"/>
            <a:ext cx="1080000" cy="195486"/>
          </a:xfrm>
          <a:prstGeom prst="homePlate">
            <a:avLst/>
          </a:prstGeom>
          <a:solidFill>
            <a:schemeClr val="bg1"/>
          </a:solidFill>
          <a:ln w="6350">
            <a:solidFill>
              <a:srgbClr val="83BC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" dirty="0" err="1" smtClean="0">
                <a:solidFill>
                  <a:srgbClr val="79B51C"/>
                </a:solidFill>
              </a:rPr>
              <a:t>Introduction</a:t>
            </a:r>
            <a:endParaRPr lang="de-DE" sz="800" dirty="0">
              <a:solidFill>
                <a:srgbClr val="79B51C"/>
              </a:solidFill>
            </a:endParaRPr>
          </a:p>
        </p:txBody>
      </p:sp>
      <p:sp>
        <p:nvSpPr>
          <p:cNvPr id="40" name="Richtungspfeil 39"/>
          <p:cNvSpPr/>
          <p:nvPr/>
        </p:nvSpPr>
        <p:spPr>
          <a:xfrm>
            <a:off x="1619792" y="51470"/>
            <a:ext cx="1080000" cy="195486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" dirty="0" smtClean="0"/>
              <a:t>Motivation</a:t>
            </a:r>
            <a:endParaRPr lang="de-DE" sz="800" dirty="0"/>
          </a:p>
        </p:txBody>
      </p:sp>
      <p:sp>
        <p:nvSpPr>
          <p:cNvPr id="41" name="Richtungspfeil 40"/>
          <p:cNvSpPr/>
          <p:nvPr/>
        </p:nvSpPr>
        <p:spPr>
          <a:xfrm>
            <a:off x="3059952" y="51470"/>
            <a:ext cx="1080000" cy="195486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" dirty="0" smtClean="0"/>
              <a:t>Approach</a:t>
            </a:r>
            <a:endParaRPr lang="de-DE" sz="800" dirty="0"/>
          </a:p>
        </p:txBody>
      </p:sp>
      <p:sp>
        <p:nvSpPr>
          <p:cNvPr id="42" name="Richtungspfeil 41"/>
          <p:cNvSpPr/>
          <p:nvPr/>
        </p:nvSpPr>
        <p:spPr>
          <a:xfrm>
            <a:off x="4500112" y="59656"/>
            <a:ext cx="1080000" cy="195486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" dirty="0" err="1" smtClean="0"/>
              <a:t>Architecture</a:t>
            </a:r>
            <a:endParaRPr lang="de-DE" sz="800" dirty="0"/>
          </a:p>
        </p:txBody>
      </p:sp>
      <p:sp>
        <p:nvSpPr>
          <p:cNvPr id="43" name="Richtungspfeil 42"/>
          <p:cNvSpPr/>
          <p:nvPr/>
        </p:nvSpPr>
        <p:spPr>
          <a:xfrm>
            <a:off x="5940272" y="59656"/>
            <a:ext cx="1080000" cy="195486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" dirty="0" smtClean="0"/>
              <a:t>Progress</a:t>
            </a:r>
            <a:endParaRPr lang="de-DE" sz="800" dirty="0"/>
          </a:p>
        </p:txBody>
      </p:sp>
      <p:sp>
        <p:nvSpPr>
          <p:cNvPr id="44" name="Richtungspfeil 43"/>
          <p:cNvSpPr/>
          <p:nvPr/>
        </p:nvSpPr>
        <p:spPr>
          <a:xfrm>
            <a:off x="7380432" y="51470"/>
            <a:ext cx="1080000" cy="195486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" dirty="0" smtClean="0"/>
              <a:t>Outlook</a:t>
            </a:r>
            <a:endParaRPr lang="de-DE" sz="800" dirty="0"/>
          </a:p>
        </p:txBody>
      </p:sp>
    </p:spTree>
    <p:extLst>
      <p:ext uri="{BB962C8B-B14F-4D97-AF65-F5344CB8AC3E}">
        <p14:creationId xmlns:p14="http://schemas.microsoft.com/office/powerpoint/2010/main" val="3127289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uppieren 27"/>
          <p:cNvGrpSpPr/>
          <p:nvPr/>
        </p:nvGrpSpPr>
        <p:grpSpPr>
          <a:xfrm>
            <a:off x="-108520" y="1013863"/>
            <a:ext cx="9793088" cy="4126140"/>
            <a:chOff x="-108520" y="1013863"/>
            <a:chExt cx="9793088" cy="4126140"/>
          </a:xfrm>
        </p:grpSpPr>
        <p:sp>
          <p:nvSpPr>
            <p:cNvPr id="29" name="Abgerundetes Rechteck 28"/>
            <p:cNvSpPr/>
            <p:nvPr/>
          </p:nvSpPr>
          <p:spPr>
            <a:xfrm>
              <a:off x="-108520" y="1013863"/>
              <a:ext cx="8208912" cy="45719"/>
            </a:xfrm>
            <a:prstGeom prst="roundRect">
              <a:avLst/>
            </a:prstGeom>
            <a:solidFill>
              <a:srgbClr val="79B51C"/>
            </a:solidFill>
            <a:ln w="3175">
              <a:solidFill>
                <a:srgbClr val="83BC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0" name="Abgerundetes Rechteck 29"/>
            <p:cNvSpPr/>
            <p:nvPr/>
          </p:nvSpPr>
          <p:spPr>
            <a:xfrm>
              <a:off x="-108520" y="1131590"/>
              <a:ext cx="8568952" cy="45719"/>
            </a:xfrm>
            <a:prstGeom prst="roundRect">
              <a:avLst/>
            </a:prstGeom>
            <a:solidFill>
              <a:srgbClr val="83BC33"/>
            </a:solidFill>
            <a:ln w="3175">
              <a:solidFill>
                <a:srgbClr val="79B51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1" name="Abgerundetes Rechteck 30"/>
            <p:cNvSpPr/>
            <p:nvPr/>
          </p:nvSpPr>
          <p:spPr>
            <a:xfrm>
              <a:off x="1835696" y="5094284"/>
              <a:ext cx="7848872" cy="45719"/>
            </a:xfrm>
            <a:prstGeom prst="roundRect">
              <a:avLst/>
            </a:prstGeom>
            <a:solidFill>
              <a:srgbClr val="83BC33"/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32" name="Rechtwinkliges Dreieck 31"/>
          <p:cNvSpPr/>
          <p:nvPr/>
        </p:nvSpPr>
        <p:spPr>
          <a:xfrm flipH="1">
            <a:off x="7884368" y="4011911"/>
            <a:ext cx="1241884" cy="1131590"/>
          </a:xfrm>
          <a:prstGeom prst="rtTriangle">
            <a:avLst/>
          </a:prstGeom>
          <a:solidFill>
            <a:srgbClr val="79B51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de-DE" sz="800" dirty="0" smtClean="0"/>
              <a:t>6</a:t>
            </a:r>
          </a:p>
        </p:txBody>
      </p:sp>
      <p:sp>
        <p:nvSpPr>
          <p:cNvPr id="35" name="Shape 42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de" sz="3000" dirty="0" smtClean="0"/>
              <a:t>Use Case – </a:t>
            </a:r>
            <a:r>
              <a:rPr lang="de" sz="2400" dirty="0" smtClean="0"/>
              <a:t>Planning Marketing and sale areas</a:t>
            </a:r>
            <a:endParaRPr lang="de" sz="2400" dirty="0"/>
          </a:p>
        </p:txBody>
      </p:sp>
      <p:sp>
        <p:nvSpPr>
          <p:cNvPr id="33" name="Textfeld 32"/>
          <p:cNvSpPr txBox="1"/>
          <p:nvPr/>
        </p:nvSpPr>
        <p:spPr>
          <a:xfrm>
            <a:off x="457200" y="1419622"/>
            <a:ext cx="81472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i="1" dirty="0" smtClean="0"/>
              <a:t>As a </a:t>
            </a:r>
            <a:r>
              <a:rPr lang="de-DE" sz="1800" i="1" dirty="0" err="1" smtClean="0"/>
              <a:t>company</a:t>
            </a:r>
            <a:r>
              <a:rPr lang="de-DE" sz="1800" i="1" dirty="0" smtClean="0"/>
              <a:t> </a:t>
            </a:r>
            <a:r>
              <a:rPr lang="de-DE" sz="1800" i="1" dirty="0" err="1" smtClean="0"/>
              <a:t>owner</a:t>
            </a:r>
            <a:r>
              <a:rPr lang="de-DE" sz="1800" i="1" dirty="0" smtClean="0"/>
              <a:t> I </a:t>
            </a:r>
            <a:r>
              <a:rPr lang="de-DE" sz="1800" i="1" dirty="0" err="1" smtClean="0"/>
              <a:t>would</a:t>
            </a:r>
            <a:r>
              <a:rPr lang="de-DE" sz="1800" i="1" dirty="0" smtClean="0"/>
              <a:t> like </a:t>
            </a:r>
            <a:r>
              <a:rPr lang="de-DE" sz="1800" i="1" dirty="0" err="1" smtClean="0"/>
              <a:t>to</a:t>
            </a:r>
            <a:r>
              <a:rPr lang="de-DE" sz="1800" i="1" dirty="0" smtClean="0"/>
              <a:t> plan </a:t>
            </a:r>
            <a:r>
              <a:rPr lang="de-DE" sz="1800" i="1" dirty="0" err="1" smtClean="0"/>
              <a:t>marketing</a:t>
            </a:r>
            <a:r>
              <a:rPr lang="de-DE" sz="1800" i="1" dirty="0" smtClean="0"/>
              <a:t> </a:t>
            </a:r>
            <a:r>
              <a:rPr lang="de-DE" sz="1800" i="1" dirty="0" err="1" smtClean="0"/>
              <a:t>and</a:t>
            </a:r>
            <a:r>
              <a:rPr lang="de-DE" sz="1800" i="1" dirty="0" smtClean="0"/>
              <a:t> </a:t>
            </a:r>
            <a:r>
              <a:rPr lang="de-DE" sz="1800" i="1" dirty="0" err="1" smtClean="0"/>
              <a:t>sale</a:t>
            </a:r>
            <a:r>
              <a:rPr lang="de-DE" sz="1800" i="1" dirty="0" smtClean="0"/>
              <a:t> </a:t>
            </a:r>
            <a:r>
              <a:rPr lang="de-DE" sz="1800" i="1" dirty="0" err="1" smtClean="0"/>
              <a:t>areas</a:t>
            </a:r>
            <a:r>
              <a:rPr lang="de-DE" sz="1800" i="1" dirty="0" smtClean="0"/>
              <a:t> </a:t>
            </a:r>
            <a:r>
              <a:rPr lang="de-DE" sz="1800" i="1" dirty="0" err="1" smtClean="0"/>
              <a:t>for</a:t>
            </a:r>
            <a:r>
              <a:rPr lang="de-DE" sz="1800" i="1" dirty="0" smtClean="0"/>
              <a:t> </a:t>
            </a:r>
            <a:r>
              <a:rPr lang="de-DE" sz="1800" i="1" dirty="0" err="1" smtClean="0"/>
              <a:t>my</a:t>
            </a:r>
            <a:r>
              <a:rPr lang="de-DE" sz="1800" i="1" dirty="0" smtClean="0"/>
              <a:t> </a:t>
            </a:r>
            <a:r>
              <a:rPr lang="de-DE" sz="1800" i="1" dirty="0" err="1"/>
              <a:t>employees</a:t>
            </a:r>
            <a:r>
              <a:rPr lang="de-DE" sz="1800" i="1" dirty="0"/>
              <a:t> </a:t>
            </a:r>
            <a:r>
              <a:rPr lang="de-DE" sz="1800" i="1" dirty="0" err="1"/>
              <a:t>to</a:t>
            </a:r>
            <a:r>
              <a:rPr lang="de-DE" sz="1800" i="1" dirty="0"/>
              <a:t> </a:t>
            </a:r>
            <a:r>
              <a:rPr lang="de-DE" sz="1800" i="1" dirty="0" err="1" smtClean="0"/>
              <a:t>define</a:t>
            </a:r>
            <a:r>
              <a:rPr lang="de-DE" sz="1800" i="1" dirty="0" smtClean="0"/>
              <a:t> </a:t>
            </a:r>
            <a:r>
              <a:rPr lang="de-DE" sz="1800" i="1" dirty="0" err="1" smtClean="0"/>
              <a:t>areas</a:t>
            </a:r>
            <a:r>
              <a:rPr lang="de-DE" sz="1800" i="1" dirty="0" smtClean="0"/>
              <a:t> </a:t>
            </a:r>
            <a:r>
              <a:rPr lang="de-DE" sz="1800" i="1" dirty="0" err="1" smtClean="0"/>
              <a:t>of</a:t>
            </a:r>
            <a:r>
              <a:rPr lang="de-DE" sz="1800" i="1" dirty="0" smtClean="0"/>
              <a:t> </a:t>
            </a:r>
            <a:r>
              <a:rPr lang="de-DE" sz="1800" i="1" dirty="0" err="1" smtClean="0"/>
              <a:t>responsibility</a:t>
            </a:r>
            <a:r>
              <a:rPr lang="de-DE" sz="1800" i="1" dirty="0" smtClean="0"/>
              <a:t> </a:t>
            </a:r>
            <a:r>
              <a:rPr lang="de-DE" sz="1800" i="1" dirty="0" err="1" smtClean="0"/>
              <a:t>while</a:t>
            </a:r>
            <a:r>
              <a:rPr lang="de-DE" sz="1800" i="1" dirty="0" smtClean="0"/>
              <a:t> </a:t>
            </a:r>
            <a:r>
              <a:rPr lang="de-DE" sz="1800" i="1" dirty="0" err="1" smtClean="0"/>
              <a:t>considering</a:t>
            </a:r>
            <a:r>
              <a:rPr lang="de-DE" sz="1800" i="1" dirty="0" smtClean="0"/>
              <a:t> </a:t>
            </a:r>
            <a:r>
              <a:rPr lang="de-DE" sz="1800" i="1" dirty="0" err="1" smtClean="0"/>
              <a:t>predefined</a:t>
            </a:r>
            <a:r>
              <a:rPr lang="de-DE" sz="1800" i="1" dirty="0" smtClean="0"/>
              <a:t> </a:t>
            </a:r>
            <a:r>
              <a:rPr lang="de-DE" sz="1800" i="1" dirty="0" err="1" smtClean="0"/>
              <a:t>criterias</a:t>
            </a:r>
            <a:r>
              <a:rPr lang="de-DE" sz="1800" i="1" dirty="0" smtClean="0"/>
              <a:t>.</a:t>
            </a:r>
            <a:endParaRPr lang="de-DE" sz="1800" i="1" dirty="0"/>
          </a:p>
        </p:txBody>
      </p:sp>
      <p:sp>
        <p:nvSpPr>
          <p:cNvPr id="36" name="Abgerundetes Rechteck 35"/>
          <p:cNvSpPr/>
          <p:nvPr/>
        </p:nvSpPr>
        <p:spPr>
          <a:xfrm>
            <a:off x="266383" y="3504735"/>
            <a:ext cx="2008613" cy="384603"/>
          </a:xfrm>
          <a:prstGeom prst="roundRect">
            <a:avLst/>
          </a:prstGeom>
          <a:solidFill>
            <a:schemeClr val="bg1"/>
          </a:solidFill>
          <a:ln>
            <a:solidFill>
              <a:srgbClr val="79B5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err="1" smtClean="0">
                <a:solidFill>
                  <a:srgbClr val="83BC33"/>
                </a:solidFill>
              </a:rPr>
              <a:t>Equal</a:t>
            </a:r>
            <a:r>
              <a:rPr lang="de-DE" sz="1600" dirty="0" smtClean="0">
                <a:solidFill>
                  <a:srgbClr val="83BC33"/>
                </a:solidFill>
              </a:rPr>
              <a:t> </a:t>
            </a:r>
            <a:r>
              <a:rPr lang="de-DE" sz="1600" dirty="0" err="1" smtClean="0">
                <a:solidFill>
                  <a:srgbClr val="83BC33"/>
                </a:solidFill>
              </a:rPr>
              <a:t>workload</a:t>
            </a:r>
            <a:endParaRPr lang="de-DE" sz="1600" dirty="0">
              <a:solidFill>
                <a:srgbClr val="83BC33"/>
              </a:solidFill>
            </a:endParaRPr>
          </a:p>
        </p:txBody>
      </p:sp>
      <p:sp>
        <p:nvSpPr>
          <p:cNvPr id="37" name="Abgerundetes Rechteck 36"/>
          <p:cNvSpPr/>
          <p:nvPr/>
        </p:nvSpPr>
        <p:spPr>
          <a:xfrm>
            <a:off x="1295516" y="2632053"/>
            <a:ext cx="2746896" cy="472106"/>
          </a:xfrm>
          <a:prstGeom prst="roundRect">
            <a:avLst/>
          </a:prstGeom>
          <a:solidFill>
            <a:srgbClr val="79B51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err="1" smtClean="0"/>
              <a:t>Criteria</a:t>
            </a:r>
            <a:endParaRPr lang="de-DE" sz="2400" dirty="0"/>
          </a:p>
        </p:txBody>
      </p:sp>
      <p:sp>
        <p:nvSpPr>
          <p:cNvPr id="21" name="Abgerundetes Rechteck 20"/>
          <p:cNvSpPr/>
          <p:nvPr/>
        </p:nvSpPr>
        <p:spPr>
          <a:xfrm>
            <a:off x="3394925" y="3504735"/>
            <a:ext cx="2008613" cy="384603"/>
          </a:xfrm>
          <a:prstGeom prst="roundRect">
            <a:avLst/>
          </a:prstGeom>
          <a:solidFill>
            <a:schemeClr val="bg1"/>
          </a:solidFill>
          <a:ln>
            <a:solidFill>
              <a:srgbClr val="79B5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err="1" smtClean="0">
                <a:solidFill>
                  <a:srgbClr val="83BC33"/>
                </a:solidFill>
              </a:rPr>
              <a:t>Coherent</a:t>
            </a:r>
            <a:r>
              <a:rPr lang="de-DE" sz="1600" dirty="0" smtClean="0">
                <a:solidFill>
                  <a:srgbClr val="83BC33"/>
                </a:solidFill>
              </a:rPr>
              <a:t> </a:t>
            </a:r>
            <a:r>
              <a:rPr lang="de-DE" sz="1600" dirty="0" err="1" smtClean="0">
                <a:solidFill>
                  <a:srgbClr val="83BC33"/>
                </a:solidFill>
              </a:rPr>
              <a:t>areas</a:t>
            </a:r>
            <a:endParaRPr lang="de-DE" sz="1600" dirty="0">
              <a:solidFill>
                <a:srgbClr val="83BC33"/>
              </a:solidFill>
            </a:endParaRPr>
          </a:p>
        </p:txBody>
      </p:sp>
      <p:sp>
        <p:nvSpPr>
          <p:cNvPr id="24" name="Abgerundetes Rechteck 23"/>
          <p:cNvSpPr/>
          <p:nvPr/>
        </p:nvSpPr>
        <p:spPr>
          <a:xfrm>
            <a:off x="1645021" y="4154765"/>
            <a:ext cx="2008613" cy="686005"/>
          </a:xfrm>
          <a:prstGeom prst="roundRect">
            <a:avLst/>
          </a:prstGeom>
          <a:solidFill>
            <a:schemeClr val="bg1"/>
          </a:solidFill>
          <a:ln>
            <a:solidFill>
              <a:srgbClr val="79B5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err="1" smtClean="0">
                <a:solidFill>
                  <a:srgbClr val="83BC33"/>
                </a:solidFill>
              </a:rPr>
              <a:t>Equal</a:t>
            </a:r>
            <a:r>
              <a:rPr lang="de-DE" sz="1600" dirty="0" smtClean="0">
                <a:solidFill>
                  <a:srgbClr val="83BC33"/>
                </a:solidFill>
              </a:rPr>
              <a:t> </a:t>
            </a:r>
            <a:r>
              <a:rPr lang="de-DE" sz="1600" dirty="0" err="1" smtClean="0">
                <a:solidFill>
                  <a:srgbClr val="83BC33"/>
                </a:solidFill>
              </a:rPr>
              <a:t>purchasing</a:t>
            </a:r>
            <a:r>
              <a:rPr lang="de-DE" sz="1600" dirty="0" smtClean="0">
                <a:solidFill>
                  <a:srgbClr val="83BC33"/>
                </a:solidFill>
              </a:rPr>
              <a:t> power</a:t>
            </a:r>
            <a:endParaRPr lang="de-DE" sz="1600" dirty="0">
              <a:solidFill>
                <a:srgbClr val="83BC33"/>
              </a:solidFill>
            </a:endParaRPr>
          </a:p>
        </p:txBody>
      </p:sp>
      <p:cxnSp>
        <p:nvCxnSpPr>
          <p:cNvPr id="27" name="Gerade Verbindung 14"/>
          <p:cNvCxnSpPr>
            <a:stCxn id="37" idx="2"/>
            <a:endCxn id="36" idx="0"/>
          </p:cNvCxnSpPr>
          <p:nvPr/>
        </p:nvCxnSpPr>
        <p:spPr>
          <a:xfrm flipH="1">
            <a:off x="1270690" y="3104159"/>
            <a:ext cx="1398274" cy="400576"/>
          </a:xfrm>
          <a:prstGeom prst="line">
            <a:avLst/>
          </a:prstGeom>
          <a:ln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14"/>
          <p:cNvCxnSpPr>
            <a:stCxn id="37" idx="2"/>
            <a:endCxn id="24" idx="0"/>
          </p:cNvCxnSpPr>
          <p:nvPr/>
        </p:nvCxnSpPr>
        <p:spPr>
          <a:xfrm flipH="1">
            <a:off x="2649328" y="3104159"/>
            <a:ext cx="19636" cy="1050606"/>
          </a:xfrm>
          <a:prstGeom prst="line">
            <a:avLst/>
          </a:prstGeom>
          <a:ln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 Verbindung 14"/>
          <p:cNvCxnSpPr>
            <a:stCxn id="37" idx="2"/>
            <a:endCxn id="21" idx="0"/>
          </p:cNvCxnSpPr>
          <p:nvPr/>
        </p:nvCxnSpPr>
        <p:spPr>
          <a:xfrm>
            <a:off x="2668964" y="3104159"/>
            <a:ext cx="1730268" cy="400576"/>
          </a:xfrm>
          <a:prstGeom prst="line">
            <a:avLst/>
          </a:prstGeom>
          <a:ln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ichtungspfeil 40"/>
          <p:cNvSpPr/>
          <p:nvPr/>
        </p:nvSpPr>
        <p:spPr>
          <a:xfrm>
            <a:off x="215516" y="51470"/>
            <a:ext cx="1080000" cy="195486"/>
          </a:xfrm>
          <a:prstGeom prst="homePlate">
            <a:avLst/>
          </a:prstGeom>
          <a:solidFill>
            <a:schemeClr val="bg1"/>
          </a:solidFill>
          <a:ln w="6350">
            <a:solidFill>
              <a:srgbClr val="83BC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" dirty="0" err="1" smtClean="0">
                <a:solidFill>
                  <a:srgbClr val="79B51C"/>
                </a:solidFill>
              </a:rPr>
              <a:t>Introduction</a:t>
            </a:r>
            <a:endParaRPr lang="de-DE" sz="800" dirty="0">
              <a:solidFill>
                <a:srgbClr val="79B51C"/>
              </a:solidFill>
            </a:endParaRPr>
          </a:p>
        </p:txBody>
      </p:sp>
      <p:sp>
        <p:nvSpPr>
          <p:cNvPr id="42" name="Richtungspfeil 41"/>
          <p:cNvSpPr/>
          <p:nvPr/>
        </p:nvSpPr>
        <p:spPr>
          <a:xfrm>
            <a:off x="1619792" y="51470"/>
            <a:ext cx="1080000" cy="195486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" dirty="0" smtClean="0"/>
              <a:t>Motivation</a:t>
            </a:r>
            <a:endParaRPr lang="de-DE" sz="800" dirty="0"/>
          </a:p>
        </p:txBody>
      </p:sp>
      <p:sp>
        <p:nvSpPr>
          <p:cNvPr id="43" name="Richtungspfeil 42"/>
          <p:cNvSpPr/>
          <p:nvPr/>
        </p:nvSpPr>
        <p:spPr>
          <a:xfrm>
            <a:off x="3059952" y="51470"/>
            <a:ext cx="1080000" cy="195486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" dirty="0" smtClean="0"/>
              <a:t>Approach</a:t>
            </a:r>
            <a:endParaRPr lang="de-DE" sz="800" dirty="0"/>
          </a:p>
        </p:txBody>
      </p:sp>
      <p:sp>
        <p:nvSpPr>
          <p:cNvPr id="44" name="Richtungspfeil 43"/>
          <p:cNvSpPr/>
          <p:nvPr/>
        </p:nvSpPr>
        <p:spPr>
          <a:xfrm>
            <a:off x="4500112" y="59656"/>
            <a:ext cx="1080000" cy="195486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" dirty="0" err="1" smtClean="0"/>
              <a:t>Architecture</a:t>
            </a:r>
            <a:endParaRPr lang="de-DE" sz="800" dirty="0"/>
          </a:p>
        </p:txBody>
      </p:sp>
      <p:sp>
        <p:nvSpPr>
          <p:cNvPr id="45" name="Richtungspfeil 44"/>
          <p:cNvSpPr/>
          <p:nvPr/>
        </p:nvSpPr>
        <p:spPr>
          <a:xfrm>
            <a:off x="5940272" y="59656"/>
            <a:ext cx="1080000" cy="195486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" dirty="0" smtClean="0"/>
              <a:t>Progress</a:t>
            </a:r>
            <a:endParaRPr lang="de-DE" sz="800" dirty="0"/>
          </a:p>
        </p:txBody>
      </p:sp>
      <p:sp>
        <p:nvSpPr>
          <p:cNvPr id="46" name="Richtungspfeil 45"/>
          <p:cNvSpPr/>
          <p:nvPr/>
        </p:nvSpPr>
        <p:spPr>
          <a:xfrm>
            <a:off x="7380432" y="51470"/>
            <a:ext cx="1080000" cy="195486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" dirty="0" smtClean="0"/>
              <a:t>Outlook</a:t>
            </a:r>
            <a:endParaRPr lang="de-DE" sz="800" dirty="0"/>
          </a:p>
        </p:txBody>
      </p:sp>
      <p:pic>
        <p:nvPicPr>
          <p:cNvPr id="47" name="Grafik 4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0070" y="2259682"/>
            <a:ext cx="3818252" cy="2545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237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uppieren 27"/>
          <p:cNvGrpSpPr/>
          <p:nvPr/>
        </p:nvGrpSpPr>
        <p:grpSpPr>
          <a:xfrm>
            <a:off x="-108520" y="1013863"/>
            <a:ext cx="9793088" cy="4126140"/>
            <a:chOff x="-108520" y="1013863"/>
            <a:chExt cx="9793088" cy="4126140"/>
          </a:xfrm>
        </p:grpSpPr>
        <p:sp>
          <p:nvSpPr>
            <p:cNvPr id="29" name="Abgerundetes Rechteck 28"/>
            <p:cNvSpPr/>
            <p:nvPr/>
          </p:nvSpPr>
          <p:spPr>
            <a:xfrm>
              <a:off x="-108520" y="1013863"/>
              <a:ext cx="8208912" cy="45719"/>
            </a:xfrm>
            <a:prstGeom prst="roundRect">
              <a:avLst/>
            </a:prstGeom>
            <a:solidFill>
              <a:srgbClr val="79B51C"/>
            </a:solidFill>
            <a:ln w="3175">
              <a:solidFill>
                <a:srgbClr val="83BC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0" name="Abgerundetes Rechteck 29"/>
            <p:cNvSpPr/>
            <p:nvPr/>
          </p:nvSpPr>
          <p:spPr>
            <a:xfrm>
              <a:off x="-108520" y="1131590"/>
              <a:ext cx="8568952" cy="45719"/>
            </a:xfrm>
            <a:prstGeom prst="roundRect">
              <a:avLst/>
            </a:prstGeom>
            <a:solidFill>
              <a:srgbClr val="83BC33"/>
            </a:solidFill>
            <a:ln w="3175">
              <a:solidFill>
                <a:srgbClr val="79B51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1" name="Abgerundetes Rechteck 30"/>
            <p:cNvSpPr/>
            <p:nvPr/>
          </p:nvSpPr>
          <p:spPr>
            <a:xfrm>
              <a:off x="1835696" y="5094284"/>
              <a:ext cx="7848872" cy="45719"/>
            </a:xfrm>
            <a:prstGeom prst="roundRect">
              <a:avLst/>
            </a:prstGeom>
            <a:solidFill>
              <a:srgbClr val="83BC33"/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32" name="Rechtwinkliges Dreieck 31"/>
          <p:cNvSpPr/>
          <p:nvPr/>
        </p:nvSpPr>
        <p:spPr>
          <a:xfrm flipH="1">
            <a:off x="7884368" y="4011911"/>
            <a:ext cx="1241884" cy="1131590"/>
          </a:xfrm>
          <a:prstGeom prst="rtTriangle">
            <a:avLst/>
          </a:prstGeom>
          <a:solidFill>
            <a:srgbClr val="79B51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de-DE" sz="800" dirty="0" smtClean="0"/>
              <a:t>7</a:t>
            </a:r>
          </a:p>
        </p:txBody>
      </p:sp>
      <p:sp>
        <p:nvSpPr>
          <p:cNvPr id="35" name="Shape 42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de" sz="3000" dirty="0" smtClean="0"/>
              <a:t>Use Case – </a:t>
            </a:r>
            <a:r>
              <a:rPr lang="de" sz="2400" dirty="0" smtClean="0"/>
              <a:t>Planning Marketing and sale areas</a:t>
            </a:r>
            <a:endParaRPr lang="de" sz="2400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0070" y="2259682"/>
            <a:ext cx="3818252" cy="2545501"/>
          </a:xfrm>
          <a:prstGeom prst="rect">
            <a:avLst/>
          </a:prstGeom>
        </p:spPr>
      </p:pic>
      <p:sp>
        <p:nvSpPr>
          <p:cNvPr id="33" name="Textfeld 32"/>
          <p:cNvSpPr txBox="1"/>
          <p:nvPr/>
        </p:nvSpPr>
        <p:spPr>
          <a:xfrm>
            <a:off x="457200" y="1419622"/>
            <a:ext cx="81472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i="1" dirty="0" smtClean="0"/>
              <a:t>As a </a:t>
            </a:r>
            <a:r>
              <a:rPr lang="de-DE" sz="1800" i="1" dirty="0" err="1" smtClean="0"/>
              <a:t>company</a:t>
            </a:r>
            <a:r>
              <a:rPr lang="de-DE" sz="1800" i="1" dirty="0" smtClean="0"/>
              <a:t> </a:t>
            </a:r>
            <a:r>
              <a:rPr lang="de-DE" sz="1800" i="1" dirty="0" err="1" smtClean="0"/>
              <a:t>owner</a:t>
            </a:r>
            <a:r>
              <a:rPr lang="de-DE" sz="1800" i="1" dirty="0" smtClean="0"/>
              <a:t> I </a:t>
            </a:r>
            <a:r>
              <a:rPr lang="de-DE" sz="1800" i="1" dirty="0" err="1" smtClean="0"/>
              <a:t>would</a:t>
            </a:r>
            <a:r>
              <a:rPr lang="de-DE" sz="1800" i="1" dirty="0" smtClean="0"/>
              <a:t> like </a:t>
            </a:r>
            <a:r>
              <a:rPr lang="de-DE" sz="1800" i="1" dirty="0" err="1" smtClean="0"/>
              <a:t>to</a:t>
            </a:r>
            <a:r>
              <a:rPr lang="de-DE" sz="1800" i="1" dirty="0" smtClean="0"/>
              <a:t> plan </a:t>
            </a:r>
            <a:r>
              <a:rPr lang="de-DE" sz="1800" i="1" dirty="0" err="1" smtClean="0"/>
              <a:t>marketing</a:t>
            </a:r>
            <a:r>
              <a:rPr lang="de-DE" sz="1800" i="1" dirty="0" smtClean="0"/>
              <a:t> </a:t>
            </a:r>
            <a:r>
              <a:rPr lang="de-DE" sz="1800" i="1" dirty="0" err="1" smtClean="0"/>
              <a:t>and</a:t>
            </a:r>
            <a:r>
              <a:rPr lang="de-DE" sz="1800" i="1" dirty="0" smtClean="0"/>
              <a:t> </a:t>
            </a:r>
            <a:r>
              <a:rPr lang="de-DE" sz="1800" i="1" dirty="0" err="1" smtClean="0"/>
              <a:t>sale</a:t>
            </a:r>
            <a:r>
              <a:rPr lang="de-DE" sz="1800" i="1" dirty="0" smtClean="0"/>
              <a:t> </a:t>
            </a:r>
            <a:r>
              <a:rPr lang="de-DE" sz="1800" i="1" dirty="0" err="1" smtClean="0"/>
              <a:t>areas</a:t>
            </a:r>
            <a:r>
              <a:rPr lang="de-DE" sz="1800" i="1" dirty="0" smtClean="0"/>
              <a:t> </a:t>
            </a:r>
            <a:r>
              <a:rPr lang="de-DE" sz="1800" i="1" dirty="0" err="1" smtClean="0"/>
              <a:t>for</a:t>
            </a:r>
            <a:r>
              <a:rPr lang="de-DE" sz="1800" i="1" dirty="0" smtClean="0"/>
              <a:t> </a:t>
            </a:r>
            <a:r>
              <a:rPr lang="de-DE" sz="1800" i="1" dirty="0" err="1" smtClean="0"/>
              <a:t>my</a:t>
            </a:r>
            <a:r>
              <a:rPr lang="de-DE" sz="1800" i="1" dirty="0" smtClean="0"/>
              <a:t> </a:t>
            </a:r>
            <a:r>
              <a:rPr lang="de-DE" sz="1800" i="1" dirty="0" err="1"/>
              <a:t>employees</a:t>
            </a:r>
            <a:r>
              <a:rPr lang="de-DE" sz="1800" i="1" dirty="0"/>
              <a:t> </a:t>
            </a:r>
            <a:r>
              <a:rPr lang="de-DE" sz="1800" i="1" dirty="0" err="1"/>
              <a:t>to</a:t>
            </a:r>
            <a:r>
              <a:rPr lang="de-DE" sz="1800" i="1" dirty="0"/>
              <a:t> </a:t>
            </a:r>
            <a:r>
              <a:rPr lang="de-DE" sz="1800" i="1" dirty="0" err="1" smtClean="0"/>
              <a:t>define</a:t>
            </a:r>
            <a:r>
              <a:rPr lang="de-DE" sz="1800" i="1" dirty="0" smtClean="0"/>
              <a:t> </a:t>
            </a:r>
            <a:r>
              <a:rPr lang="de-DE" sz="1800" i="1" dirty="0" err="1" smtClean="0"/>
              <a:t>areas</a:t>
            </a:r>
            <a:r>
              <a:rPr lang="de-DE" sz="1800" i="1" dirty="0" smtClean="0"/>
              <a:t> </a:t>
            </a:r>
            <a:r>
              <a:rPr lang="de-DE" sz="1800" i="1" dirty="0" err="1" smtClean="0"/>
              <a:t>of</a:t>
            </a:r>
            <a:r>
              <a:rPr lang="de-DE" sz="1800" i="1" dirty="0" smtClean="0"/>
              <a:t> </a:t>
            </a:r>
            <a:r>
              <a:rPr lang="de-DE" sz="1800" i="1" dirty="0" err="1" smtClean="0"/>
              <a:t>responsibility</a:t>
            </a:r>
            <a:r>
              <a:rPr lang="de-DE" sz="1800" i="1" dirty="0" smtClean="0"/>
              <a:t> </a:t>
            </a:r>
            <a:r>
              <a:rPr lang="de-DE" sz="1800" i="1" dirty="0" err="1" smtClean="0"/>
              <a:t>while</a:t>
            </a:r>
            <a:r>
              <a:rPr lang="de-DE" sz="1800" i="1" dirty="0" smtClean="0"/>
              <a:t> </a:t>
            </a:r>
            <a:r>
              <a:rPr lang="de-DE" sz="1800" i="1" dirty="0" err="1" smtClean="0"/>
              <a:t>considering</a:t>
            </a:r>
            <a:r>
              <a:rPr lang="de-DE" sz="1800" i="1" dirty="0" smtClean="0"/>
              <a:t> </a:t>
            </a:r>
            <a:r>
              <a:rPr lang="de-DE" sz="1800" i="1" dirty="0" err="1" smtClean="0"/>
              <a:t>predefined</a:t>
            </a:r>
            <a:r>
              <a:rPr lang="de-DE" sz="1800" i="1" dirty="0" smtClean="0"/>
              <a:t> </a:t>
            </a:r>
            <a:r>
              <a:rPr lang="de-DE" sz="1800" i="1" dirty="0" err="1" smtClean="0"/>
              <a:t>criterias</a:t>
            </a:r>
            <a:r>
              <a:rPr lang="de-DE" sz="1800" i="1" dirty="0" smtClean="0"/>
              <a:t>.</a:t>
            </a:r>
            <a:endParaRPr lang="de-DE" sz="1800" i="1" dirty="0"/>
          </a:p>
        </p:txBody>
      </p:sp>
      <p:sp>
        <p:nvSpPr>
          <p:cNvPr id="36" name="Abgerundetes Rechteck 35"/>
          <p:cNvSpPr/>
          <p:nvPr/>
        </p:nvSpPr>
        <p:spPr>
          <a:xfrm>
            <a:off x="265810" y="3451317"/>
            <a:ext cx="2008613" cy="798047"/>
          </a:xfrm>
          <a:prstGeom prst="roundRect">
            <a:avLst/>
          </a:prstGeom>
          <a:solidFill>
            <a:schemeClr val="bg1"/>
          </a:solidFill>
          <a:ln>
            <a:solidFill>
              <a:srgbClr val="79B5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smtClean="0">
                <a:solidFill>
                  <a:srgbClr val="83BC33"/>
                </a:solidFill>
              </a:rPr>
              <a:t>Area: Post </a:t>
            </a:r>
            <a:r>
              <a:rPr lang="de-DE" sz="1600" dirty="0" err="1" smtClean="0">
                <a:solidFill>
                  <a:srgbClr val="83BC33"/>
                </a:solidFill>
              </a:rPr>
              <a:t>zip</a:t>
            </a:r>
            <a:r>
              <a:rPr lang="de-DE" sz="1600" dirty="0" smtClean="0">
                <a:solidFill>
                  <a:srgbClr val="83BC33"/>
                </a:solidFill>
              </a:rPr>
              <a:t> </a:t>
            </a:r>
            <a:r>
              <a:rPr lang="de-DE" sz="1600" dirty="0" err="1" smtClean="0">
                <a:solidFill>
                  <a:srgbClr val="83BC33"/>
                </a:solidFill>
              </a:rPr>
              <a:t>codes</a:t>
            </a:r>
            <a:r>
              <a:rPr lang="de-DE" sz="1600" dirty="0" smtClean="0">
                <a:solidFill>
                  <a:srgbClr val="83BC33"/>
                </a:solidFill>
              </a:rPr>
              <a:t>, </a:t>
            </a:r>
            <a:r>
              <a:rPr lang="de-DE" sz="1600" dirty="0" err="1" smtClean="0">
                <a:solidFill>
                  <a:srgbClr val="83BC33"/>
                </a:solidFill>
              </a:rPr>
              <a:t>customers</a:t>
            </a:r>
            <a:r>
              <a:rPr lang="de-DE" sz="1600" dirty="0" smtClean="0">
                <a:solidFill>
                  <a:srgbClr val="83BC33"/>
                </a:solidFill>
              </a:rPr>
              <a:t>…</a:t>
            </a:r>
            <a:endParaRPr lang="de-DE" sz="1600" dirty="0">
              <a:solidFill>
                <a:srgbClr val="83BC33"/>
              </a:solidFill>
            </a:endParaRPr>
          </a:p>
        </p:txBody>
      </p:sp>
      <p:sp>
        <p:nvSpPr>
          <p:cNvPr id="37" name="Abgerundetes Rechteck 36"/>
          <p:cNvSpPr/>
          <p:nvPr/>
        </p:nvSpPr>
        <p:spPr>
          <a:xfrm>
            <a:off x="1288703" y="2620828"/>
            <a:ext cx="2746896" cy="472106"/>
          </a:xfrm>
          <a:prstGeom prst="roundRect">
            <a:avLst/>
          </a:prstGeom>
          <a:solidFill>
            <a:srgbClr val="79B51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smtClean="0"/>
              <a:t>Input</a:t>
            </a:r>
            <a:endParaRPr lang="de-DE" sz="2400" dirty="0"/>
          </a:p>
        </p:txBody>
      </p:sp>
      <p:sp>
        <p:nvSpPr>
          <p:cNvPr id="21" name="Abgerundetes Rechteck 20"/>
          <p:cNvSpPr/>
          <p:nvPr/>
        </p:nvSpPr>
        <p:spPr>
          <a:xfrm>
            <a:off x="2662151" y="3449670"/>
            <a:ext cx="2408463" cy="384603"/>
          </a:xfrm>
          <a:prstGeom prst="roundRect">
            <a:avLst/>
          </a:prstGeom>
          <a:solidFill>
            <a:schemeClr val="bg1"/>
          </a:solidFill>
          <a:ln>
            <a:solidFill>
              <a:srgbClr val="79B5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err="1" smtClean="0">
                <a:solidFill>
                  <a:srgbClr val="83BC33"/>
                </a:solidFill>
              </a:rPr>
              <a:t>Number</a:t>
            </a:r>
            <a:r>
              <a:rPr lang="de-DE" sz="1600" dirty="0" smtClean="0">
                <a:solidFill>
                  <a:srgbClr val="83BC33"/>
                </a:solidFill>
              </a:rPr>
              <a:t> </a:t>
            </a:r>
            <a:r>
              <a:rPr lang="de-DE" sz="1600" dirty="0" err="1" smtClean="0">
                <a:solidFill>
                  <a:srgbClr val="83BC33"/>
                </a:solidFill>
              </a:rPr>
              <a:t>of</a:t>
            </a:r>
            <a:r>
              <a:rPr lang="de-DE" sz="1600" dirty="0" smtClean="0">
                <a:solidFill>
                  <a:srgbClr val="83BC33"/>
                </a:solidFill>
              </a:rPr>
              <a:t> </a:t>
            </a:r>
            <a:r>
              <a:rPr lang="de-DE" sz="1600" dirty="0" err="1" smtClean="0">
                <a:solidFill>
                  <a:srgbClr val="83BC33"/>
                </a:solidFill>
              </a:rPr>
              <a:t>locations</a:t>
            </a:r>
            <a:endParaRPr lang="de-DE" sz="1600" dirty="0">
              <a:solidFill>
                <a:srgbClr val="83BC33"/>
              </a:solidFill>
            </a:endParaRPr>
          </a:p>
        </p:txBody>
      </p:sp>
      <p:cxnSp>
        <p:nvCxnSpPr>
          <p:cNvPr id="27" name="Gerade Verbindung 14"/>
          <p:cNvCxnSpPr>
            <a:stCxn id="37" idx="2"/>
            <a:endCxn id="36" idx="0"/>
          </p:cNvCxnSpPr>
          <p:nvPr/>
        </p:nvCxnSpPr>
        <p:spPr>
          <a:xfrm flipH="1">
            <a:off x="1270117" y="3092934"/>
            <a:ext cx="1392034" cy="358383"/>
          </a:xfrm>
          <a:prstGeom prst="line">
            <a:avLst/>
          </a:prstGeom>
          <a:ln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 Verbindung 14"/>
          <p:cNvCxnSpPr>
            <a:stCxn id="37" idx="2"/>
            <a:endCxn id="21" idx="0"/>
          </p:cNvCxnSpPr>
          <p:nvPr/>
        </p:nvCxnSpPr>
        <p:spPr>
          <a:xfrm>
            <a:off x="2662151" y="3092934"/>
            <a:ext cx="1204232" cy="356736"/>
          </a:xfrm>
          <a:prstGeom prst="line">
            <a:avLst/>
          </a:prstGeom>
          <a:ln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Abgerundetes Rechteck 38"/>
          <p:cNvSpPr/>
          <p:nvPr/>
        </p:nvSpPr>
        <p:spPr>
          <a:xfrm>
            <a:off x="2899719" y="4517917"/>
            <a:ext cx="3586375" cy="489945"/>
          </a:xfrm>
          <a:prstGeom prst="roundRect">
            <a:avLst/>
          </a:prstGeom>
          <a:solidFill>
            <a:schemeClr val="bg1"/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smtClean="0">
                <a:solidFill>
                  <a:schemeClr val="tx2">
                    <a:lumMod val="50000"/>
                  </a:schemeClr>
                </a:solidFill>
              </a:rPr>
              <a:t>Create </a:t>
            </a:r>
            <a:r>
              <a:rPr lang="de-DE" sz="1600" dirty="0" err="1" smtClean="0">
                <a:solidFill>
                  <a:schemeClr val="tx2">
                    <a:lumMod val="50000"/>
                  </a:schemeClr>
                </a:solidFill>
              </a:rPr>
              <a:t>location</a:t>
            </a:r>
            <a:r>
              <a:rPr lang="de-DE" sz="1600" dirty="0" smtClean="0">
                <a:solidFill>
                  <a:schemeClr val="tx2">
                    <a:lumMod val="50000"/>
                  </a:schemeClr>
                </a:solidFill>
              </a:rPr>
              <a:t>(s): </a:t>
            </a:r>
            <a:r>
              <a:rPr lang="de-DE" sz="1600" dirty="0" err="1" smtClean="0">
                <a:solidFill>
                  <a:schemeClr val="tx2">
                    <a:lumMod val="50000"/>
                  </a:schemeClr>
                </a:solidFill>
              </a:rPr>
              <a:t>Greenfield</a:t>
            </a:r>
            <a:r>
              <a:rPr lang="de-DE" sz="1600" dirty="0" smtClean="0">
                <a:solidFill>
                  <a:schemeClr val="tx2">
                    <a:lumMod val="50000"/>
                  </a:schemeClr>
                </a:solidFill>
              </a:rPr>
              <a:t>- / </a:t>
            </a:r>
            <a:r>
              <a:rPr lang="de-DE" sz="1600" dirty="0" err="1" smtClean="0">
                <a:solidFill>
                  <a:schemeClr val="tx2">
                    <a:lumMod val="50000"/>
                  </a:schemeClr>
                </a:solidFill>
              </a:rPr>
              <a:t>Whitespotanalysis</a:t>
            </a:r>
            <a:endParaRPr lang="de-DE" sz="16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40" name="Abgerundetes Rechteck 39"/>
          <p:cNvSpPr/>
          <p:nvPr/>
        </p:nvSpPr>
        <p:spPr>
          <a:xfrm>
            <a:off x="2893897" y="4036514"/>
            <a:ext cx="3586375" cy="384603"/>
          </a:xfrm>
          <a:prstGeom prst="roundRect">
            <a:avLst/>
          </a:prstGeom>
          <a:solidFill>
            <a:schemeClr val="bg1"/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smtClean="0">
                <a:solidFill>
                  <a:schemeClr val="tx2">
                    <a:lumMod val="50000"/>
                  </a:schemeClr>
                </a:solidFill>
              </a:rPr>
              <a:t>Take </a:t>
            </a:r>
            <a:r>
              <a:rPr lang="de-DE" sz="1600" dirty="0" err="1" smtClean="0">
                <a:solidFill>
                  <a:schemeClr val="tx2">
                    <a:lumMod val="50000"/>
                  </a:schemeClr>
                </a:solidFill>
              </a:rPr>
              <a:t>locations</a:t>
            </a:r>
            <a:r>
              <a:rPr lang="de-DE" sz="1600" dirty="0" smtClean="0">
                <a:solidFill>
                  <a:schemeClr val="tx2">
                    <a:lumMod val="50000"/>
                  </a:schemeClr>
                </a:solidFill>
              </a:rPr>
              <a:t>: Area Segmentation</a:t>
            </a:r>
            <a:endParaRPr lang="de-DE" sz="1600" dirty="0">
              <a:solidFill>
                <a:schemeClr val="tx2">
                  <a:lumMod val="50000"/>
                </a:schemeClr>
              </a:solidFill>
            </a:endParaRPr>
          </a:p>
        </p:txBody>
      </p:sp>
      <p:cxnSp>
        <p:nvCxnSpPr>
          <p:cNvPr id="14" name="Gewinkelte Verbindung 13"/>
          <p:cNvCxnSpPr>
            <a:stCxn id="21" idx="1"/>
            <a:endCxn id="40" idx="1"/>
          </p:cNvCxnSpPr>
          <p:nvPr/>
        </p:nvCxnSpPr>
        <p:spPr>
          <a:xfrm rot="10800000" flipH="1" flipV="1">
            <a:off x="2662151" y="3641972"/>
            <a:ext cx="231746" cy="586844"/>
          </a:xfrm>
          <a:prstGeom prst="bentConnector3">
            <a:avLst>
              <a:gd name="adj1" fmla="val -98642"/>
            </a:avLst>
          </a:prstGeom>
          <a:ln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winkelte Verbindung 15"/>
          <p:cNvCxnSpPr>
            <a:stCxn id="21" idx="1"/>
            <a:endCxn id="39" idx="1"/>
          </p:cNvCxnSpPr>
          <p:nvPr/>
        </p:nvCxnSpPr>
        <p:spPr>
          <a:xfrm rot="10800000" flipH="1" flipV="1">
            <a:off x="2662151" y="3641972"/>
            <a:ext cx="237568" cy="1120918"/>
          </a:xfrm>
          <a:prstGeom prst="bentConnector3">
            <a:avLst>
              <a:gd name="adj1" fmla="val -96225"/>
            </a:avLst>
          </a:prstGeom>
          <a:ln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ichtungspfeil 40"/>
          <p:cNvSpPr/>
          <p:nvPr/>
        </p:nvSpPr>
        <p:spPr>
          <a:xfrm>
            <a:off x="215516" y="51470"/>
            <a:ext cx="1080000" cy="195486"/>
          </a:xfrm>
          <a:prstGeom prst="homePlate">
            <a:avLst/>
          </a:prstGeom>
          <a:solidFill>
            <a:schemeClr val="bg1"/>
          </a:solidFill>
          <a:ln w="6350">
            <a:solidFill>
              <a:srgbClr val="83BC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" dirty="0" err="1" smtClean="0">
                <a:solidFill>
                  <a:srgbClr val="79B51C"/>
                </a:solidFill>
              </a:rPr>
              <a:t>Introduction</a:t>
            </a:r>
            <a:endParaRPr lang="de-DE" sz="800" dirty="0">
              <a:solidFill>
                <a:srgbClr val="79B51C"/>
              </a:solidFill>
            </a:endParaRPr>
          </a:p>
        </p:txBody>
      </p:sp>
      <p:sp>
        <p:nvSpPr>
          <p:cNvPr id="42" name="Richtungspfeil 41"/>
          <p:cNvSpPr/>
          <p:nvPr/>
        </p:nvSpPr>
        <p:spPr>
          <a:xfrm>
            <a:off x="1619792" y="51470"/>
            <a:ext cx="1080000" cy="195486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" dirty="0" smtClean="0"/>
              <a:t>Motivation</a:t>
            </a:r>
            <a:endParaRPr lang="de-DE" sz="800" dirty="0"/>
          </a:p>
        </p:txBody>
      </p:sp>
      <p:sp>
        <p:nvSpPr>
          <p:cNvPr id="43" name="Richtungspfeil 42"/>
          <p:cNvSpPr/>
          <p:nvPr/>
        </p:nvSpPr>
        <p:spPr>
          <a:xfrm>
            <a:off x="3059952" y="51470"/>
            <a:ext cx="1080000" cy="195486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" dirty="0" smtClean="0"/>
              <a:t>Approach</a:t>
            </a:r>
            <a:endParaRPr lang="de-DE" sz="800" dirty="0"/>
          </a:p>
        </p:txBody>
      </p:sp>
      <p:sp>
        <p:nvSpPr>
          <p:cNvPr id="44" name="Richtungspfeil 43"/>
          <p:cNvSpPr/>
          <p:nvPr/>
        </p:nvSpPr>
        <p:spPr>
          <a:xfrm>
            <a:off x="4500112" y="59656"/>
            <a:ext cx="1080000" cy="195486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" dirty="0" err="1" smtClean="0"/>
              <a:t>Architecture</a:t>
            </a:r>
            <a:endParaRPr lang="de-DE" sz="800" dirty="0"/>
          </a:p>
        </p:txBody>
      </p:sp>
      <p:sp>
        <p:nvSpPr>
          <p:cNvPr id="45" name="Richtungspfeil 44"/>
          <p:cNvSpPr/>
          <p:nvPr/>
        </p:nvSpPr>
        <p:spPr>
          <a:xfrm>
            <a:off x="5940272" y="59656"/>
            <a:ext cx="1080000" cy="195486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" dirty="0" smtClean="0"/>
              <a:t>Progress</a:t>
            </a:r>
            <a:endParaRPr lang="de-DE" sz="800" dirty="0"/>
          </a:p>
        </p:txBody>
      </p:sp>
      <p:sp>
        <p:nvSpPr>
          <p:cNvPr id="46" name="Richtungspfeil 45"/>
          <p:cNvSpPr/>
          <p:nvPr/>
        </p:nvSpPr>
        <p:spPr>
          <a:xfrm>
            <a:off x="7380432" y="51470"/>
            <a:ext cx="1080000" cy="195486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" dirty="0" smtClean="0"/>
              <a:t>Outlook</a:t>
            </a:r>
            <a:endParaRPr lang="de-DE" sz="800" dirty="0"/>
          </a:p>
        </p:txBody>
      </p:sp>
    </p:spTree>
    <p:extLst>
      <p:ext uri="{BB962C8B-B14F-4D97-AF65-F5344CB8AC3E}">
        <p14:creationId xmlns:p14="http://schemas.microsoft.com/office/powerpoint/2010/main" val="3158856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uppieren 27"/>
          <p:cNvGrpSpPr/>
          <p:nvPr/>
        </p:nvGrpSpPr>
        <p:grpSpPr>
          <a:xfrm>
            <a:off x="-108520" y="1013863"/>
            <a:ext cx="9793088" cy="4126140"/>
            <a:chOff x="-108520" y="1013863"/>
            <a:chExt cx="9793088" cy="4126140"/>
          </a:xfrm>
        </p:grpSpPr>
        <p:sp>
          <p:nvSpPr>
            <p:cNvPr id="29" name="Abgerundetes Rechteck 28"/>
            <p:cNvSpPr/>
            <p:nvPr/>
          </p:nvSpPr>
          <p:spPr>
            <a:xfrm>
              <a:off x="-108520" y="1013863"/>
              <a:ext cx="8208912" cy="45719"/>
            </a:xfrm>
            <a:prstGeom prst="roundRect">
              <a:avLst/>
            </a:prstGeom>
            <a:solidFill>
              <a:srgbClr val="79B51C"/>
            </a:solidFill>
            <a:ln w="3175">
              <a:solidFill>
                <a:srgbClr val="83BC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0" name="Abgerundetes Rechteck 29"/>
            <p:cNvSpPr/>
            <p:nvPr/>
          </p:nvSpPr>
          <p:spPr>
            <a:xfrm>
              <a:off x="-108520" y="1131590"/>
              <a:ext cx="8568952" cy="45719"/>
            </a:xfrm>
            <a:prstGeom prst="roundRect">
              <a:avLst/>
            </a:prstGeom>
            <a:solidFill>
              <a:srgbClr val="83BC33"/>
            </a:solidFill>
            <a:ln w="3175">
              <a:solidFill>
                <a:srgbClr val="79B51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1" name="Abgerundetes Rechteck 30"/>
            <p:cNvSpPr/>
            <p:nvPr/>
          </p:nvSpPr>
          <p:spPr>
            <a:xfrm>
              <a:off x="1835696" y="5094284"/>
              <a:ext cx="7848872" cy="45719"/>
            </a:xfrm>
            <a:prstGeom prst="roundRect">
              <a:avLst/>
            </a:prstGeom>
            <a:solidFill>
              <a:srgbClr val="83BC33"/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32" name="Rechtwinkliges Dreieck 31"/>
          <p:cNvSpPr/>
          <p:nvPr/>
        </p:nvSpPr>
        <p:spPr>
          <a:xfrm flipH="1">
            <a:off x="7884368" y="4011911"/>
            <a:ext cx="1241884" cy="1131590"/>
          </a:xfrm>
          <a:prstGeom prst="rtTriangle">
            <a:avLst/>
          </a:prstGeom>
          <a:solidFill>
            <a:srgbClr val="79B51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de-DE" sz="800" dirty="0"/>
              <a:t>8</a:t>
            </a:r>
            <a:endParaRPr lang="de-DE" sz="800" dirty="0" smtClean="0"/>
          </a:p>
        </p:txBody>
      </p:sp>
      <p:sp>
        <p:nvSpPr>
          <p:cNvPr id="35" name="Shape 42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de" sz="3000" dirty="0" smtClean="0"/>
              <a:t>Use Case – </a:t>
            </a:r>
            <a:r>
              <a:rPr lang="de" sz="2400" dirty="0" smtClean="0"/>
              <a:t>Planning Marketing and sale areas</a:t>
            </a:r>
            <a:endParaRPr lang="de" sz="2400" dirty="0"/>
          </a:p>
        </p:txBody>
      </p:sp>
      <p:sp>
        <p:nvSpPr>
          <p:cNvPr id="33" name="Textfeld 32"/>
          <p:cNvSpPr txBox="1"/>
          <p:nvPr/>
        </p:nvSpPr>
        <p:spPr>
          <a:xfrm>
            <a:off x="457200" y="1419622"/>
            <a:ext cx="81472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i="1" dirty="0" smtClean="0"/>
              <a:t>As a </a:t>
            </a:r>
            <a:r>
              <a:rPr lang="de-DE" sz="1800" i="1" dirty="0" err="1" smtClean="0"/>
              <a:t>company</a:t>
            </a:r>
            <a:r>
              <a:rPr lang="de-DE" sz="1800" i="1" dirty="0" smtClean="0"/>
              <a:t> </a:t>
            </a:r>
            <a:r>
              <a:rPr lang="de-DE" sz="1800" i="1" dirty="0" err="1" smtClean="0"/>
              <a:t>owner</a:t>
            </a:r>
            <a:r>
              <a:rPr lang="de-DE" sz="1800" i="1" dirty="0" smtClean="0"/>
              <a:t> I </a:t>
            </a:r>
            <a:r>
              <a:rPr lang="de-DE" sz="1800" i="1" dirty="0" err="1" smtClean="0"/>
              <a:t>would</a:t>
            </a:r>
            <a:r>
              <a:rPr lang="de-DE" sz="1800" i="1" dirty="0" smtClean="0"/>
              <a:t> like </a:t>
            </a:r>
            <a:r>
              <a:rPr lang="de-DE" sz="1800" i="1" dirty="0" err="1" smtClean="0"/>
              <a:t>to</a:t>
            </a:r>
            <a:r>
              <a:rPr lang="de-DE" sz="1800" i="1" dirty="0" smtClean="0"/>
              <a:t> plan </a:t>
            </a:r>
            <a:r>
              <a:rPr lang="de-DE" sz="1800" i="1" dirty="0" err="1" smtClean="0"/>
              <a:t>marketing</a:t>
            </a:r>
            <a:r>
              <a:rPr lang="de-DE" sz="1800" i="1" dirty="0" smtClean="0"/>
              <a:t> </a:t>
            </a:r>
            <a:r>
              <a:rPr lang="de-DE" sz="1800" i="1" dirty="0" err="1" smtClean="0"/>
              <a:t>and</a:t>
            </a:r>
            <a:r>
              <a:rPr lang="de-DE" sz="1800" i="1" dirty="0" smtClean="0"/>
              <a:t> </a:t>
            </a:r>
            <a:r>
              <a:rPr lang="de-DE" sz="1800" i="1" dirty="0" err="1" smtClean="0"/>
              <a:t>sale</a:t>
            </a:r>
            <a:r>
              <a:rPr lang="de-DE" sz="1800" i="1" dirty="0" smtClean="0"/>
              <a:t> </a:t>
            </a:r>
            <a:r>
              <a:rPr lang="de-DE" sz="1800" i="1" dirty="0" err="1" smtClean="0"/>
              <a:t>areas</a:t>
            </a:r>
            <a:r>
              <a:rPr lang="de-DE" sz="1800" i="1" dirty="0" smtClean="0"/>
              <a:t> </a:t>
            </a:r>
            <a:r>
              <a:rPr lang="de-DE" sz="1800" i="1" dirty="0" err="1" smtClean="0"/>
              <a:t>for</a:t>
            </a:r>
            <a:r>
              <a:rPr lang="de-DE" sz="1800" i="1" dirty="0" smtClean="0"/>
              <a:t> </a:t>
            </a:r>
            <a:r>
              <a:rPr lang="de-DE" sz="1800" i="1" dirty="0" err="1" smtClean="0"/>
              <a:t>my</a:t>
            </a:r>
            <a:r>
              <a:rPr lang="de-DE" sz="1800" i="1" dirty="0" smtClean="0"/>
              <a:t> </a:t>
            </a:r>
            <a:r>
              <a:rPr lang="de-DE" sz="1800" i="1" dirty="0" err="1" smtClean="0"/>
              <a:t>employees</a:t>
            </a:r>
            <a:r>
              <a:rPr lang="de-DE" sz="1800" i="1" dirty="0" smtClean="0"/>
              <a:t> </a:t>
            </a:r>
            <a:r>
              <a:rPr lang="de-DE" sz="1800" i="1" dirty="0" err="1" smtClean="0"/>
              <a:t>to</a:t>
            </a:r>
            <a:r>
              <a:rPr lang="de-DE" sz="1800" i="1" dirty="0" smtClean="0"/>
              <a:t> </a:t>
            </a:r>
            <a:r>
              <a:rPr lang="de-DE" sz="1800" i="1" dirty="0" err="1" smtClean="0"/>
              <a:t>define</a:t>
            </a:r>
            <a:r>
              <a:rPr lang="de-DE" sz="1800" i="1" dirty="0" smtClean="0"/>
              <a:t> </a:t>
            </a:r>
            <a:r>
              <a:rPr lang="de-DE" sz="1800" i="1" dirty="0" err="1" smtClean="0"/>
              <a:t>areas</a:t>
            </a:r>
            <a:r>
              <a:rPr lang="de-DE" sz="1800" i="1" dirty="0" smtClean="0"/>
              <a:t> </a:t>
            </a:r>
            <a:r>
              <a:rPr lang="de-DE" sz="1800" i="1" dirty="0" err="1" smtClean="0"/>
              <a:t>of</a:t>
            </a:r>
            <a:r>
              <a:rPr lang="de-DE" sz="1800" i="1" dirty="0" smtClean="0"/>
              <a:t> </a:t>
            </a:r>
            <a:r>
              <a:rPr lang="de-DE" sz="1800" i="1" dirty="0" err="1" smtClean="0"/>
              <a:t>responsibility</a:t>
            </a:r>
            <a:r>
              <a:rPr lang="de-DE" sz="1800" i="1" dirty="0" smtClean="0"/>
              <a:t> </a:t>
            </a:r>
            <a:r>
              <a:rPr lang="de-DE" sz="1800" i="1" dirty="0" err="1" smtClean="0"/>
              <a:t>while</a:t>
            </a:r>
            <a:r>
              <a:rPr lang="de-DE" sz="1800" i="1" dirty="0" smtClean="0"/>
              <a:t> </a:t>
            </a:r>
            <a:r>
              <a:rPr lang="de-DE" sz="1800" i="1" dirty="0" err="1" smtClean="0"/>
              <a:t>considering</a:t>
            </a:r>
            <a:r>
              <a:rPr lang="de-DE" sz="1800" i="1" dirty="0" smtClean="0"/>
              <a:t> </a:t>
            </a:r>
            <a:r>
              <a:rPr lang="de-DE" sz="1800" i="1" dirty="0" err="1" smtClean="0"/>
              <a:t>predefined</a:t>
            </a:r>
            <a:r>
              <a:rPr lang="de-DE" sz="1800" i="1" dirty="0" smtClean="0"/>
              <a:t> </a:t>
            </a:r>
            <a:r>
              <a:rPr lang="de-DE" sz="1800" i="1" dirty="0" err="1" smtClean="0"/>
              <a:t>criterias</a:t>
            </a:r>
            <a:r>
              <a:rPr lang="de-DE" sz="1800" i="1" dirty="0" smtClean="0"/>
              <a:t>.</a:t>
            </a:r>
            <a:endParaRPr lang="de-DE" sz="1800" i="1" dirty="0"/>
          </a:p>
        </p:txBody>
      </p:sp>
      <p:pic>
        <p:nvPicPr>
          <p:cNvPr id="38" name="Grafik 3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0070" y="2259682"/>
            <a:ext cx="3818252" cy="2545501"/>
          </a:xfrm>
          <a:prstGeom prst="rect">
            <a:avLst/>
          </a:prstGeom>
        </p:spPr>
      </p:pic>
      <p:sp>
        <p:nvSpPr>
          <p:cNvPr id="39" name="Richtungspfeil 38"/>
          <p:cNvSpPr/>
          <p:nvPr/>
        </p:nvSpPr>
        <p:spPr>
          <a:xfrm>
            <a:off x="215516" y="51470"/>
            <a:ext cx="1080000" cy="195486"/>
          </a:xfrm>
          <a:prstGeom prst="homePlate">
            <a:avLst/>
          </a:prstGeom>
          <a:solidFill>
            <a:schemeClr val="bg1"/>
          </a:solidFill>
          <a:ln w="6350">
            <a:solidFill>
              <a:srgbClr val="83BC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" dirty="0" err="1" smtClean="0">
                <a:solidFill>
                  <a:srgbClr val="79B51C"/>
                </a:solidFill>
              </a:rPr>
              <a:t>Introduction</a:t>
            </a:r>
            <a:endParaRPr lang="de-DE" sz="800" dirty="0">
              <a:solidFill>
                <a:srgbClr val="79B51C"/>
              </a:solidFill>
            </a:endParaRPr>
          </a:p>
        </p:txBody>
      </p:sp>
      <p:sp>
        <p:nvSpPr>
          <p:cNvPr id="40" name="Richtungspfeil 39"/>
          <p:cNvSpPr/>
          <p:nvPr/>
        </p:nvSpPr>
        <p:spPr>
          <a:xfrm>
            <a:off x="1619792" y="51470"/>
            <a:ext cx="1080000" cy="195486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" dirty="0" smtClean="0"/>
              <a:t>Motivation</a:t>
            </a:r>
            <a:endParaRPr lang="de-DE" sz="800" dirty="0"/>
          </a:p>
        </p:txBody>
      </p:sp>
      <p:sp>
        <p:nvSpPr>
          <p:cNvPr id="41" name="Richtungspfeil 40"/>
          <p:cNvSpPr/>
          <p:nvPr/>
        </p:nvSpPr>
        <p:spPr>
          <a:xfrm>
            <a:off x="3059952" y="51470"/>
            <a:ext cx="1080000" cy="195486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" dirty="0" smtClean="0"/>
              <a:t>Approach</a:t>
            </a:r>
            <a:endParaRPr lang="de-DE" sz="800" dirty="0"/>
          </a:p>
        </p:txBody>
      </p:sp>
      <p:sp>
        <p:nvSpPr>
          <p:cNvPr id="42" name="Richtungspfeil 41"/>
          <p:cNvSpPr/>
          <p:nvPr/>
        </p:nvSpPr>
        <p:spPr>
          <a:xfrm>
            <a:off x="4500112" y="59656"/>
            <a:ext cx="1080000" cy="195486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" dirty="0" err="1" smtClean="0"/>
              <a:t>Architecture</a:t>
            </a:r>
            <a:endParaRPr lang="de-DE" sz="800" dirty="0"/>
          </a:p>
        </p:txBody>
      </p:sp>
      <p:sp>
        <p:nvSpPr>
          <p:cNvPr id="43" name="Richtungspfeil 42"/>
          <p:cNvSpPr/>
          <p:nvPr/>
        </p:nvSpPr>
        <p:spPr>
          <a:xfrm>
            <a:off x="5940272" y="59656"/>
            <a:ext cx="1080000" cy="195486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" dirty="0" smtClean="0"/>
              <a:t>Progress</a:t>
            </a:r>
            <a:endParaRPr lang="de-DE" sz="800" dirty="0"/>
          </a:p>
        </p:txBody>
      </p:sp>
      <p:sp>
        <p:nvSpPr>
          <p:cNvPr id="44" name="Richtungspfeil 43"/>
          <p:cNvSpPr/>
          <p:nvPr/>
        </p:nvSpPr>
        <p:spPr>
          <a:xfrm>
            <a:off x="7380432" y="51470"/>
            <a:ext cx="1080000" cy="195486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" dirty="0" smtClean="0"/>
              <a:t>Outlook</a:t>
            </a:r>
            <a:endParaRPr lang="de-DE" sz="800" dirty="0"/>
          </a:p>
        </p:txBody>
      </p:sp>
      <p:pic>
        <p:nvPicPr>
          <p:cNvPr id="16" name="Picture 2" descr="http://www.juergenzwickel.com/wp-content/uploads/2014/12/Ma%CC%88nnchen-auf-Fragezeichen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2561" y="2226414"/>
            <a:ext cx="2275152" cy="2275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Ovale Legende 16"/>
          <p:cNvSpPr/>
          <p:nvPr/>
        </p:nvSpPr>
        <p:spPr>
          <a:xfrm>
            <a:off x="2852341" y="2806931"/>
            <a:ext cx="2323979" cy="1479636"/>
          </a:xfrm>
          <a:prstGeom prst="wedgeEllipseCallout">
            <a:avLst>
              <a:gd name="adj1" fmla="val -45751"/>
              <a:gd name="adj2" fmla="val -43278"/>
            </a:avLst>
          </a:prstGeom>
          <a:solidFill>
            <a:schemeClr val="bg1"/>
          </a:solidFill>
          <a:ln>
            <a:solidFill>
              <a:srgbClr val="83BC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800" dirty="0" err="1" smtClean="0">
                <a:solidFill>
                  <a:schemeClr val="tx2">
                    <a:lumMod val="75000"/>
                  </a:schemeClr>
                </a:solidFill>
              </a:rPr>
              <a:t>How</a:t>
            </a:r>
            <a:r>
              <a:rPr lang="de-DE" sz="1800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de-DE" sz="1800" dirty="0" err="1" smtClean="0">
                <a:solidFill>
                  <a:schemeClr val="tx2">
                    <a:lumMod val="75000"/>
                  </a:schemeClr>
                </a:solidFill>
              </a:rPr>
              <a:t>to</a:t>
            </a:r>
            <a:r>
              <a:rPr lang="de-DE" sz="1800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de-DE" sz="1800" dirty="0" err="1" smtClean="0">
                <a:solidFill>
                  <a:schemeClr val="tx2">
                    <a:lumMod val="75000"/>
                  </a:schemeClr>
                </a:solidFill>
              </a:rPr>
              <a:t>create</a:t>
            </a:r>
            <a:r>
              <a:rPr lang="de-DE" sz="1800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de-DE" sz="1800" dirty="0" err="1" smtClean="0">
                <a:solidFill>
                  <a:schemeClr val="tx2">
                    <a:lumMod val="75000"/>
                  </a:schemeClr>
                </a:solidFill>
              </a:rPr>
              <a:t>areas</a:t>
            </a:r>
            <a:r>
              <a:rPr lang="de-DE" sz="1800" dirty="0" smtClean="0">
                <a:solidFill>
                  <a:schemeClr val="tx2">
                    <a:lumMod val="75000"/>
                  </a:schemeClr>
                </a:solidFill>
              </a:rPr>
              <a:t>?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2616888" y="4332068"/>
            <a:ext cx="26962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600" dirty="0" smtClean="0"/>
              <a:t>[7]</a:t>
            </a:r>
            <a:endParaRPr lang="de-DE" sz="600" dirty="0"/>
          </a:p>
        </p:txBody>
      </p:sp>
    </p:spTree>
    <p:extLst>
      <p:ext uri="{BB962C8B-B14F-4D97-AF65-F5344CB8AC3E}">
        <p14:creationId xmlns:p14="http://schemas.microsoft.com/office/powerpoint/2010/main" val="325512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 descr="http://www.juergenzwickel.com/wp-content/uploads/2014/12/Ma%CC%88nnchen-auf-Fragezeiche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2561" y="2226414"/>
            <a:ext cx="2275152" cy="2275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Ovale Legende 19"/>
          <p:cNvSpPr/>
          <p:nvPr/>
        </p:nvSpPr>
        <p:spPr>
          <a:xfrm>
            <a:off x="2852341" y="2806931"/>
            <a:ext cx="2323979" cy="1479636"/>
          </a:xfrm>
          <a:prstGeom prst="wedgeEllipseCallout">
            <a:avLst>
              <a:gd name="adj1" fmla="val -45751"/>
              <a:gd name="adj2" fmla="val -43278"/>
            </a:avLst>
          </a:prstGeom>
          <a:solidFill>
            <a:schemeClr val="bg1"/>
          </a:solidFill>
          <a:ln>
            <a:solidFill>
              <a:srgbClr val="83BC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800" dirty="0" err="1" smtClean="0">
                <a:solidFill>
                  <a:schemeClr val="tx2">
                    <a:lumMod val="75000"/>
                  </a:schemeClr>
                </a:solidFill>
              </a:rPr>
              <a:t>How</a:t>
            </a:r>
            <a:r>
              <a:rPr lang="de-DE" sz="1800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de-DE" sz="1800" dirty="0" err="1" smtClean="0">
                <a:solidFill>
                  <a:schemeClr val="tx2">
                    <a:lumMod val="75000"/>
                  </a:schemeClr>
                </a:solidFill>
              </a:rPr>
              <a:t>to</a:t>
            </a:r>
            <a:r>
              <a:rPr lang="de-DE" sz="1800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de-DE" sz="1800" dirty="0" err="1" smtClean="0">
                <a:solidFill>
                  <a:schemeClr val="tx2">
                    <a:lumMod val="75000"/>
                  </a:schemeClr>
                </a:solidFill>
              </a:rPr>
              <a:t>create</a:t>
            </a:r>
            <a:r>
              <a:rPr lang="de-DE" sz="1800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de-DE" sz="1800" dirty="0" err="1" smtClean="0">
                <a:solidFill>
                  <a:schemeClr val="tx2">
                    <a:lumMod val="75000"/>
                  </a:schemeClr>
                </a:solidFill>
              </a:rPr>
              <a:t>areas</a:t>
            </a:r>
            <a:r>
              <a:rPr lang="de-DE" sz="1800" dirty="0" smtClean="0">
                <a:solidFill>
                  <a:schemeClr val="tx2">
                    <a:lumMod val="75000"/>
                  </a:schemeClr>
                </a:solidFill>
              </a:rPr>
              <a:t>?</a:t>
            </a:r>
          </a:p>
        </p:txBody>
      </p:sp>
      <p:grpSp>
        <p:nvGrpSpPr>
          <p:cNvPr id="28" name="Gruppieren 27"/>
          <p:cNvGrpSpPr/>
          <p:nvPr/>
        </p:nvGrpSpPr>
        <p:grpSpPr>
          <a:xfrm>
            <a:off x="-108520" y="1013863"/>
            <a:ext cx="9793088" cy="4126140"/>
            <a:chOff x="-108520" y="1013863"/>
            <a:chExt cx="9793088" cy="4126140"/>
          </a:xfrm>
        </p:grpSpPr>
        <p:sp>
          <p:nvSpPr>
            <p:cNvPr id="29" name="Abgerundetes Rechteck 28"/>
            <p:cNvSpPr/>
            <p:nvPr/>
          </p:nvSpPr>
          <p:spPr>
            <a:xfrm>
              <a:off x="-108520" y="1013863"/>
              <a:ext cx="8208912" cy="45719"/>
            </a:xfrm>
            <a:prstGeom prst="roundRect">
              <a:avLst/>
            </a:prstGeom>
            <a:solidFill>
              <a:srgbClr val="79B51C"/>
            </a:solidFill>
            <a:ln w="3175">
              <a:solidFill>
                <a:srgbClr val="83BC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0" name="Abgerundetes Rechteck 29"/>
            <p:cNvSpPr/>
            <p:nvPr/>
          </p:nvSpPr>
          <p:spPr>
            <a:xfrm>
              <a:off x="-108520" y="1131590"/>
              <a:ext cx="8568952" cy="45719"/>
            </a:xfrm>
            <a:prstGeom prst="roundRect">
              <a:avLst/>
            </a:prstGeom>
            <a:solidFill>
              <a:srgbClr val="83BC33"/>
            </a:solidFill>
            <a:ln w="3175">
              <a:solidFill>
                <a:srgbClr val="79B51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1" name="Abgerundetes Rechteck 30"/>
            <p:cNvSpPr/>
            <p:nvPr/>
          </p:nvSpPr>
          <p:spPr>
            <a:xfrm>
              <a:off x="1835696" y="5094284"/>
              <a:ext cx="7848872" cy="45719"/>
            </a:xfrm>
            <a:prstGeom prst="roundRect">
              <a:avLst/>
            </a:prstGeom>
            <a:solidFill>
              <a:srgbClr val="83BC33"/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32" name="Rechtwinkliges Dreieck 31"/>
          <p:cNvSpPr/>
          <p:nvPr/>
        </p:nvSpPr>
        <p:spPr>
          <a:xfrm flipH="1">
            <a:off x="7884368" y="4011911"/>
            <a:ext cx="1241884" cy="1131590"/>
          </a:xfrm>
          <a:prstGeom prst="rtTriangle">
            <a:avLst/>
          </a:prstGeom>
          <a:solidFill>
            <a:srgbClr val="79B51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de-DE" sz="800" dirty="0" smtClean="0"/>
              <a:t>9</a:t>
            </a:r>
          </a:p>
        </p:txBody>
      </p:sp>
      <p:sp>
        <p:nvSpPr>
          <p:cNvPr id="35" name="Shape 42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de" sz="3000" dirty="0" smtClean="0"/>
              <a:t>Use Case – </a:t>
            </a:r>
            <a:r>
              <a:rPr lang="de" sz="2400" dirty="0" smtClean="0"/>
              <a:t>Planning Marketing and sale areas</a:t>
            </a:r>
            <a:endParaRPr lang="de" sz="2400" dirty="0"/>
          </a:p>
        </p:txBody>
      </p:sp>
      <p:sp>
        <p:nvSpPr>
          <p:cNvPr id="33" name="Textfeld 32"/>
          <p:cNvSpPr txBox="1"/>
          <p:nvPr/>
        </p:nvSpPr>
        <p:spPr>
          <a:xfrm>
            <a:off x="457200" y="1419622"/>
            <a:ext cx="81472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i="1" dirty="0" smtClean="0"/>
              <a:t>As a </a:t>
            </a:r>
            <a:r>
              <a:rPr lang="de-DE" sz="1800" i="1" dirty="0" err="1" smtClean="0"/>
              <a:t>company</a:t>
            </a:r>
            <a:r>
              <a:rPr lang="de-DE" sz="1800" i="1" dirty="0" smtClean="0"/>
              <a:t> </a:t>
            </a:r>
            <a:r>
              <a:rPr lang="de-DE" sz="1800" i="1" dirty="0" err="1" smtClean="0"/>
              <a:t>owner</a:t>
            </a:r>
            <a:r>
              <a:rPr lang="de-DE" sz="1800" i="1" dirty="0" smtClean="0"/>
              <a:t> I </a:t>
            </a:r>
            <a:r>
              <a:rPr lang="de-DE" sz="1800" i="1" dirty="0" err="1" smtClean="0"/>
              <a:t>would</a:t>
            </a:r>
            <a:r>
              <a:rPr lang="de-DE" sz="1800" i="1" dirty="0" smtClean="0"/>
              <a:t> like </a:t>
            </a:r>
            <a:r>
              <a:rPr lang="de-DE" sz="1800" i="1" dirty="0" err="1" smtClean="0"/>
              <a:t>to</a:t>
            </a:r>
            <a:r>
              <a:rPr lang="de-DE" sz="1800" i="1" dirty="0" smtClean="0"/>
              <a:t> plan </a:t>
            </a:r>
            <a:r>
              <a:rPr lang="de-DE" sz="1800" i="1" dirty="0" err="1" smtClean="0"/>
              <a:t>marketing</a:t>
            </a:r>
            <a:r>
              <a:rPr lang="de-DE" sz="1800" i="1" dirty="0" smtClean="0"/>
              <a:t> </a:t>
            </a:r>
            <a:r>
              <a:rPr lang="de-DE" sz="1800" i="1" dirty="0" err="1" smtClean="0"/>
              <a:t>and</a:t>
            </a:r>
            <a:r>
              <a:rPr lang="de-DE" sz="1800" i="1" dirty="0" smtClean="0"/>
              <a:t> </a:t>
            </a:r>
            <a:r>
              <a:rPr lang="de-DE" sz="1800" i="1" dirty="0" err="1" smtClean="0"/>
              <a:t>sale</a:t>
            </a:r>
            <a:r>
              <a:rPr lang="de-DE" sz="1800" i="1" dirty="0" smtClean="0"/>
              <a:t> </a:t>
            </a:r>
            <a:r>
              <a:rPr lang="de-DE" sz="1800" i="1" dirty="0" err="1" smtClean="0"/>
              <a:t>areas</a:t>
            </a:r>
            <a:r>
              <a:rPr lang="de-DE" sz="1800" i="1" dirty="0" smtClean="0"/>
              <a:t> </a:t>
            </a:r>
            <a:r>
              <a:rPr lang="de-DE" sz="1800" i="1" dirty="0" err="1" smtClean="0"/>
              <a:t>for</a:t>
            </a:r>
            <a:r>
              <a:rPr lang="de-DE" sz="1800" i="1" dirty="0" smtClean="0"/>
              <a:t> </a:t>
            </a:r>
            <a:r>
              <a:rPr lang="de-DE" sz="1800" i="1" dirty="0" err="1" smtClean="0"/>
              <a:t>my</a:t>
            </a:r>
            <a:r>
              <a:rPr lang="de-DE" sz="1800" i="1" dirty="0" smtClean="0"/>
              <a:t> </a:t>
            </a:r>
            <a:r>
              <a:rPr lang="de-DE" sz="1800" i="1" dirty="0" err="1" smtClean="0"/>
              <a:t>employees</a:t>
            </a:r>
            <a:r>
              <a:rPr lang="de-DE" sz="1800" i="1" dirty="0" smtClean="0"/>
              <a:t> </a:t>
            </a:r>
            <a:r>
              <a:rPr lang="de-DE" sz="1800" i="1" dirty="0" err="1" smtClean="0"/>
              <a:t>to</a:t>
            </a:r>
            <a:r>
              <a:rPr lang="de-DE" sz="1800" i="1" dirty="0" smtClean="0"/>
              <a:t> </a:t>
            </a:r>
            <a:r>
              <a:rPr lang="de-DE" sz="1800" i="1" dirty="0" err="1" smtClean="0"/>
              <a:t>define</a:t>
            </a:r>
            <a:r>
              <a:rPr lang="de-DE" sz="1800" i="1" dirty="0" smtClean="0"/>
              <a:t> </a:t>
            </a:r>
            <a:r>
              <a:rPr lang="de-DE" sz="1800" i="1" dirty="0" err="1" smtClean="0"/>
              <a:t>areas</a:t>
            </a:r>
            <a:r>
              <a:rPr lang="de-DE" sz="1800" i="1" dirty="0" smtClean="0"/>
              <a:t> </a:t>
            </a:r>
            <a:r>
              <a:rPr lang="de-DE" sz="1800" i="1" dirty="0" err="1" smtClean="0"/>
              <a:t>of</a:t>
            </a:r>
            <a:r>
              <a:rPr lang="de-DE" sz="1800" i="1" dirty="0" smtClean="0"/>
              <a:t> </a:t>
            </a:r>
            <a:r>
              <a:rPr lang="de-DE" sz="1800" i="1" dirty="0" err="1" smtClean="0"/>
              <a:t>responsibility</a:t>
            </a:r>
            <a:r>
              <a:rPr lang="de-DE" sz="1800" i="1" dirty="0" smtClean="0"/>
              <a:t> </a:t>
            </a:r>
            <a:r>
              <a:rPr lang="de-DE" sz="1800" i="1" dirty="0" err="1" smtClean="0"/>
              <a:t>while</a:t>
            </a:r>
            <a:r>
              <a:rPr lang="de-DE" sz="1800" i="1" dirty="0" smtClean="0"/>
              <a:t> </a:t>
            </a:r>
            <a:r>
              <a:rPr lang="de-DE" sz="1800" i="1" dirty="0" err="1" smtClean="0"/>
              <a:t>considering</a:t>
            </a:r>
            <a:r>
              <a:rPr lang="de-DE" sz="1800" i="1" dirty="0" smtClean="0"/>
              <a:t> </a:t>
            </a:r>
            <a:r>
              <a:rPr lang="de-DE" sz="1800" i="1" dirty="0" err="1" smtClean="0"/>
              <a:t>predefined</a:t>
            </a:r>
            <a:r>
              <a:rPr lang="de-DE" sz="1800" i="1" dirty="0" smtClean="0"/>
              <a:t> </a:t>
            </a:r>
            <a:r>
              <a:rPr lang="de-DE" sz="1800" i="1" dirty="0" err="1" smtClean="0"/>
              <a:t>criterias</a:t>
            </a:r>
            <a:r>
              <a:rPr lang="de-DE" sz="1800" i="1" dirty="0" smtClean="0"/>
              <a:t>.</a:t>
            </a:r>
            <a:endParaRPr lang="de-DE" sz="1800" i="1" dirty="0"/>
          </a:p>
        </p:txBody>
      </p:sp>
      <p:pic>
        <p:nvPicPr>
          <p:cNvPr id="38" name="Grafik 3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0070" y="2259682"/>
            <a:ext cx="3818252" cy="2545501"/>
          </a:xfrm>
          <a:prstGeom prst="rect">
            <a:avLst/>
          </a:prstGeom>
        </p:spPr>
      </p:pic>
      <p:sp>
        <p:nvSpPr>
          <p:cNvPr id="39" name="Richtungspfeil 38"/>
          <p:cNvSpPr/>
          <p:nvPr/>
        </p:nvSpPr>
        <p:spPr>
          <a:xfrm>
            <a:off x="215516" y="51470"/>
            <a:ext cx="1080000" cy="195486"/>
          </a:xfrm>
          <a:prstGeom prst="homePlate">
            <a:avLst/>
          </a:prstGeom>
          <a:solidFill>
            <a:schemeClr val="bg1"/>
          </a:solidFill>
          <a:ln w="6350">
            <a:solidFill>
              <a:srgbClr val="83BC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" dirty="0" err="1" smtClean="0">
                <a:solidFill>
                  <a:srgbClr val="79B51C"/>
                </a:solidFill>
              </a:rPr>
              <a:t>Introduction</a:t>
            </a:r>
            <a:endParaRPr lang="de-DE" sz="800" dirty="0">
              <a:solidFill>
                <a:srgbClr val="79B51C"/>
              </a:solidFill>
            </a:endParaRPr>
          </a:p>
        </p:txBody>
      </p:sp>
      <p:sp>
        <p:nvSpPr>
          <p:cNvPr id="40" name="Richtungspfeil 39"/>
          <p:cNvSpPr/>
          <p:nvPr/>
        </p:nvSpPr>
        <p:spPr>
          <a:xfrm>
            <a:off x="1619792" y="51470"/>
            <a:ext cx="1080000" cy="195486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" dirty="0" smtClean="0"/>
              <a:t>Motivation</a:t>
            </a:r>
            <a:endParaRPr lang="de-DE" sz="800" dirty="0"/>
          </a:p>
        </p:txBody>
      </p:sp>
      <p:sp>
        <p:nvSpPr>
          <p:cNvPr id="41" name="Richtungspfeil 40"/>
          <p:cNvSpPr/>
          <p:nvPr/>
        </p:nvSpPr>
        <p:spPr>
          <a:xfrm>
            <a:off x="3059952" y="51470"/>
            <a:ext cx="1080000" cy="195486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" dirty="0" smtClean="0"/>
              <a:t>Approach</a:t>
            </a:r>
            <a:endParaRPr lang="de-DE" sz="800" dirty="0"/>
          </a:p>
        </p:txBody>
      </p:sp>
      <p:sp>
        <p:nvSpPr>
          <p:cNvPr id="42" name="Richtungspfeil 41"/>
          <p:cNvSpPr/>
          <p:nvPr/>
        </p:nvSpPr>
        <p:spPr>
          <a:xfrm>
            <a:off x="4500112" y="59656"/>
            <a:ext cx="1080000" cy="195486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" dirty="0" err="1" smtClean="0"/>
              <a:t>Architecture</a:t>
            </a:r>
            <a:endParaRPr lang="de-DE" sz="800" dirty="0"/>
          </a:p>
        </p:txBody>
      </p:sp>
      <p:sp>
        <p:nvSpPr>
          <p:cNvPr id="43" name="Richtungspfeil 42"/>
          <p:cNvSpPr/>
          <p:nvPr/>
        </p:nvSpPr>
        <p:spPr>
          <a:xfrm>
            <a:off x="5940272" y="59656"/>
            <a:ext cx="1080000" cy="195486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" dirty="0" smtClean="0"/>
              <a:t>Progress</a:t>
            </a:r>
            <a:endParaRPr lang="de-DE" sz="800" dirty="0"/>
          </a:p>
        </p:txBody>
      </p:sp>
      <p:sp>
        <p:nvSpPr>
          <p:cNvPr id="44" name="Richtungspfeil 43"/>
          <p:cNvSpPr/>
          <p:nvPr/>
        </p:nvSpPr>
        <p:spPr>
          <a:xfrm>
            <a:off x="7380432" y="51470"/>
            <a:ext cx="1080000" cy="195486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" dirty="0" smtClean="0"/>
              <a:t>Outlook</a:t>
            </a:r>
            <a:endParaRPr lang="de-DE" sz="800" dirty="0"/>
          </a:p>
        </p:txBody>
      </p:sp>
      <p:sp>
        <p:nvSpPr>
          <p:cNvPr id="18" name="Textfeld 17"/>
          <p:cNvSpPr txBox="1"/>
          <p:nvPr/>
        </p:nvSpPr>
        <p:spPr>
          <a:xfrm>
            <a:off x="2616888" y="4332068"/>
            <a:ext cx="26962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600" dirty="0" smtClean="0"/>
              <a:t>[7]</a:t>
            </a:r>
            <a:endParaRPr lang="de-DE" sz="600" dirty="0"/>
          </a:p>
        </p:txBody>
      </p:sp>
      <p:sp>
        <p:nvSpPr>
          <p:cNvPr id="19" name="Abgerundetes Rechteck 18"/>
          <p:cNvSpPr/>
          <p:nvPr/>
        </p:nvSpPr>
        <p:spPr>
          <a:xfrm rot="20930758">
            <a:off x="1130438" y="2649185"/>
            <a:ext cx="6019026" cy="819667"/>
          </a:xfrm>
          <a:prstGeom prst="roundRect">
            <a:avLst/>
          </a:prstGeom>
          <a:solidFill>
            <a:srgbClr val="F8F8F8">
              <a:alpha val="92157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smtClean="0">
                <a:solidFill>
                  <a:srgbClr val="FF0000"/>
                </a:solidFill>
              </a:rPr>
              <a:t>Area </a:t>
            </a:r>
            <a:r>
              <a:rPr lang="de-DE" sz="2400" dirty="0" err="1" smtClean="0">
                <a:solidFill>
                  <a:srgbClr val="FF0000"/>
                </a:solidFill>
              </a:rPr>
              <a:t>segmentation</a:t>
            </a:r>
            <a:r>
              <a:rPr lang="de-DE" sz="2400" dirty="0" smtClean="0">
                <a:solidFill>
                  <a:srgbClr val="FF0000"/>
                </a:solidFill>
              </a:rPr>
              <a:t> </a:t>
            </a:r>
            <a:r>
              <a:rPr lang="de-DE" sz="2400" dirty="0" err="1" smtClean="0">
                <a:solidFill>
                  <a:srgbClr val="FF0000"/>
                </a:solidFill>
              </a:rPr>
              <a:t>algorithm</a:t>
            </a:r>
            <a:r>
              <a:rPr lang="de-DE" sz="2400" dirty="0" smtClean="0">
                <a:solidFill>
                  <a:srgbClr val="FF0000"/>
                </a:solidFill>
              </a:rPr>
              <a:t> </a:t>
            </a:r>
            <a:r>
              <a:rPr lang="de-DE" sz="2400" dirty="0" err="1" smtClean="0">
                <a:solidFill>
                  <a:srgbClr val="FF0000"/>
                </a:solidFill>
              </a:rPr>
              <a:t>needed</a:t>
            </a:r>
            <a:r>
              <a:rPr lang="de-DE" sz="2400" dirty="0" smtClean="0">
                <a:solidFill>
                  <a:srgbClr val="FF0000"/>
                </a:solidFill>
              </a:rPr>
              <a:t>!</a:t>
            </a:r>
            <a:endParaRPr lang="de-DE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8801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mple-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>
            <a:lumMod val="20000"/>
            <a:lumOff val="80000"/>
          </a:schemeClr>
        </a:solidFill>
        <a:ln>
          <a:solidFill>
            <a:schemeClr val="bg1"/>
          </a:solidFill>
        </a:ln>
      </a:spPr>
      <a:bodyPr rtlCol="0" anchor="ctr"/>
      <a:lstStyle>
        <a:defPPr algn="ctr">
          <a:defRPr sz="800"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1425</Words>
  <Application>Microsoft Office PowerPoint</Application>
  <PresentationFormat>Bildschirmpräsentation (16:9)</PresentationFormat>
  <Paragraphs>424</Paragraphs>
  <Slides>24</Slides>
  <Notes>24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24</vt:i4>
      </vt:variant>
    </vt:vector>
  </HeadingPairs>
  <TitlesOfParts>
    <vt:vector size="28" baseType="lpstr">
      <vt:lpstr>Arial</vt:lpstr>
      <vt:lpstr>Cambria Math</vt:lpstr>
      <vt:lpstr>Wingdings</vt:lpstr>
      <vt:lpstr>simple-light</vt:lpstr>
      <vt:lpstr>Area segmentation algorithms –  A geoinformatic approach to Geomarketing strategies</vt:lpstr>
      <vt:lpstr>Agenda</vt:lpstr>
      <vt:lpstr>Introduction Geomarketing</vt:lpstr>
      <vt:lpstr>Introduction Geomarketing</vt:lpstr>
      <vt:lpstr>Use Case – Planning Marketing and sale areas</vt:lpstr>
      <vt:lpstr>Use Case – Planning Marketing and sale areas</vt:lpstr>
      <vt:lpstr>Use Case – Planning Marketing and sale areas</vt:lpstr>
      <vt:lpstr>Use Case – Planning Marketing and sale areas</vt:lpstr>
      <vt:lpstr>Use Case – Planning Marketing and sale areas</vt:lpstr>
      <vt:lpstr>Motivation and Research Question</vt:lpstr>
      <vt:lpstr>Motivation and Research Question</vt:lpstr>
      <vt:lpstr>Approach</vt:lpstr>
      <vt:lpstr>Architecture</vt:lpstr>
      <vt:lpstr>Progress</vt:lpstr>
      <vt:lpstr>Progress</vt:lpstr>
      <vt:lpstr>Progress</vt:lpstr>
      <vt:lpstr>Application to Area Segmentation</vt:lpstr>
      <vt:lpstr>Application to Greenfieldanalysis</vt:lpstr>
      <vt:lpstr>Application to Greenfieldanalysis</vt:lpstr>
      <vt:lpstr>Application to Greenfieldanalysis</vt:lpstr>
      <vt:lpstr>Outlook &amp; Difficulties</vt:lpstr>
      <vt:lpstr>References - Sources</vt:lpstr>
      <vt:lpstr>References - Images</vt:lpstr>
      <vt:lpstr>Application to Area Segmentation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Manager for Geomarketing</dc:title>
  <dc:creator>Sabine Schmidt</dc:creator>
  <cp:lastModifiedBy>sumsum</cp:lastModifiedBy>
  <cp:revision>232</cp:revision>
  <dcterms:modified xsi:type="dcterms:W3CDTF">2015-07-10T08:14:02Z</dcterms:modified>
</cp:coreProperties>
</file>